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78"/>
  </p:notesMasterIdLst>
  <p:sldIdLst>
    <p:sldId id="256" r:id="rId5"/>
    <p:sldId id="422" r:id="rId6"/>
    <p:sldId id="343" r:id="rId7"/>
    <p:sldId id="344" r:id="rId8"/>
    <p:sldId id="345" r:id="rId9"/>
    <p:sldId id="346" r:id="rId10"/>
    <p:sldId id="347" r:id="rId11"/>
    <p:sldId id="348" r:id="rId12"/>
    <p:sldId id="349" r:id="rId13"/>
    <p:sldId id="350" r:id="rId14"/>
    <p:sldId id="352" r:id="rId15"/>
    <p:sldId id="353" r:id="rId16"/>
    <p:sldId id="354" r:id="rId17"/>
    <p:sldId id="421" r:id="rId18"/>
    <p:sldId id="363" r:id="rId19"/>
    <p:sldId id="364" r:id="rId20"/>
    <p:sldId id="365" r:id="rId21"/>
    <p:sldId id="259" r:id="rId22"/>
    <p:sldId id="367" r:id="rId23"/>
    <p:sldId id="368" r:id="rId24"/>
    <p:sldId id="369" r:id="rId25"/>
    <p:sldId id="370" r:id="rId26"/>
    <p:sldId id="371" r:id="rId27"/>
    <p:sldId id="374" r:id="rId28"/>
    <p:sldId id="372" r:id="rId29"/>
    <p:sldId id="375" r:id="rId30"/>
    <p:sldId id="376" r:id="rId31"/>
    <p:sldId id="377" r:id="rId32"/>
    <p:sldId id="378" r:id="rId33"/>
    <p:sldId id="379" r:id="rId34"/>
    <p:sldId id="381" r:id="rId35"/>
    <p:sldId id="382" r:id="rId36"/>
    <p:sldId id="335" r:id="rId37"/>
    <p:sldId id="336" r:id="rId38"/>
    <p:sldId id="338" r:id="rId39"/>
    <p:sldId id="339" r:id="rId40"/>
    <p:sldId id="380" r:id="rId41"/>
    <p:sldId id="383" r:id="rId42"/>
    <p:sldId id="384" r:id="rId43"/>
    <p:sldId id="417" r:id="rId44"/>
    <p:sldId id="315" r:id="rId45"/>
    <p:sldId id="385" r:id="rId46"/>
    <p:sldId id="386" r:id="rId47"/>
    <p:sldId id="387" r:id="rId48"/>
    <p:sldId id="388" r:id="rId49"/>
    <p:sldId id="389" r:id="rId50"/>
    <p:sldId id="390" r:id="rId51"/>
    <p:sldId id="391" r:id="rId52"/>
    <p:sldId id="392" r:id="rId53"/>
    <p:sldId id="393" r:id="rId54"/>
    <p:sldId id="394" r:id="rId55"/>
    <p:sldId id="395" r:id="rId56"/>
    <p:sldId id="396" r:id="rId57"/>
    <p:sldId id="397"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418" r:id="rId74"/>
    <p:sldId id="415" r:id="rId75"/>
    <p:sldId id="416" r:id="rId76"/>
    <p:sldId id="42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2564A9-DBD4-4E65-82CC-D53078418C43}" type="datetimeFigureOut">
              <a:rPr lang="en-US" smtClean="0"/>
              <a:t>11/16/2012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92B9E-4EF8-43AA-9035-141B454B5AAF}" type="slidenum">
              <a:rPr lang="en-US" smtClean="0"/>
              <a:t>‹#›</a:t>
            </a:fld>
            <a:endParaRPr lang="en-US"/>
          </a:p>
        </p:txBody>
      </p:sp>
    </p:spTree>
    <p:extLst>
      <p:ext uri="{BB962C8B-B14F-4D97-AF65-F5344CB8AC3E}">
        <p14:creationId xmlns:p14="http://schemas.microsoft.com/office/powerpoint/2010/main" val="17111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51</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60</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61</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62</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63</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64</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65</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66</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67</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68</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69</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52</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70</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71</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72</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53</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54</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55</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56</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57</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58</a:t>
            </a:fld>
            <a:endParaRPr lang="en-US"/>
          </a:p>
        </p:txBody>
      </p:sp>
    </p:spTree>
    <p:extLst>
      <p:ext uri="{BB962C8B-B14F-4D97-AF65-F5344CB8AC3E}">
        <p14:creationId xmlns:p14="http://schemas.microsoft.com/office/powerpoint/2010/main" val="2551003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92B9E-4EF8-43AA-9035-141B454B5AAF}" type="slidenum">
              <a:rPr lang="en-US" smtClean="0"/>
              <a:t>59</a:t>
            </a:fld>
            <a:endParaRPr lang="en-US"/>
          </a:p>
        </p:txBody>
      </p:sp>
    </p:spTree>
    <p:extLst>
      <p:ext uri="{BB962C8B-B14F-4D97-AF65-F5344CB8AC3E}">
        <p14:creationId xmlns:p14="http://schemas.microsoft.com/office/powerpoint/2010/main" val="255100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A251B86-D978-46EC-8D85-4C9902109F6C}" type="datetimeFigureOut">
              <a:rPr lang="en-US" smtClean="0"/>
              <a:t>11/16/2012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D77F5F-2DD6-4887-B87E-808BB29256A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251B86-D978-46EC-8D85-4C9902109F6C}"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251B86-D978-46EC-8D85-4C9902109F6C}" type="datetimeFigureOut">
              <a:rPr lang="en-US" smtClean="0"/>
              <a:t>11/16/2012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1B86-D978-46EC-8D85-4C9902109F6C}"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A251B86-D978-46EC-8D85-4C9902109F6C}" type="datetimeFigureOut">
              <a:rPr lang="en-US" smtClean="0"/>
              <a:t>11/16/2012</a:t>
            </a:fld>
            <a:endParaRPr lang="en-US"/>
          </a:p>
        </p:txBody>
      </p:sp>
      <p:sp>
        <p:nvSpPr>
          <p:cNvPr id="27" name="Slide Number Placeholder 26"/>
          <p:cNvSpPr>
            <a:spLocks noGrp="1"/>
          </p:cNvSpPr>
          <p:nvPr>
            <p:ph type="sldNum" sz="quarter" idx="11"/>
          </p:nvPr>
        </p:nvSpPr>
        <p:spPr/>
        <p:txBody>
          <a:bodyPr rtlCol="0"/>
          <a:lstStyle/>
          <a:p>
            <a:fld id="{D2D77F5F-2DD6-4887-B87E-808BB29256A6}"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A251B86-D978-46EC-8D85-4C9902109F6C}" type="datetimeFigureOut">
              <a:rPr lang="en-US" smtClean="0"/>
              <a:t>11/16/2012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2D77F5F-2DD6-4887-B87E-808BB29256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51B86-D978-46EC-8D85-4C9902109F6C}" type="datetimeFigureOut">
              <a:rPr lang="en-US" smtClean="0"/>
              <a:t>11/16/2012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251B86-D978-46EC-8D85-4C9902109F6C}"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251B86-D978-46EC-8D85-4C9902109F6C}" type="datetimeFigureOut">
              <a:rPr lang="en-US" smtClean="0"/>
              <a:t>11/16/2012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D77F5F-2DD6-4887-B87E-808BB29256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A251B86-D978-46EC-8D85-4C9902109F6C}" type="datetimeFigureOut">
              <a:rPr lang="en-US" smtClean="0"/>
              <a:t>11/16/2012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D77F5F-2DD6-4887-B87E-808BB29256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hyperlink" Target="http://www.courts.ca.gov/documents/fl330.pdf" TargetMode="External"/><Relationship Id="rId3" Type="http://schemas.openxmlformats.org/officeDocument/2006/relationships/hyperlink" Target="http://www.courts.ca.gov/documents/fl490.pdf" TargetMode="External"/><Relationship Id="rId7" Type="http://schemas.openxmlformats.org/officeDocument/2006/relationships/hyperlink" Target="http://www.courts.ca.gov/documents/fl335.pdf" TargetMode="External"/><Relationship Id="rId2" Type="http://schemas.openxmlformats.org/officeDocument/2006/relationships/hyperlink" Target="http://www.courts.ca.gov/documents/fl300.pdf" TargetMode="External"/><Relationship Id="rId1" Type="http://schemas.openxmlformats.org/officeDocument/2006/relationships/slideLayout" Target="../slideLayouts/slideLayout2.xml"/><Relationship Id="rId6" Type="http://schemas.openxmlformats.org/officeDocument/2006/relationships/hyperlink" Target="http://www.courts.ca.gov/documents/fl334.pdf" TargetMode="External"/><Relationship Id="rId5" Type="http://schemas.openxmlformats.org/officeDocument/2006/relationships/hyperlink" Target="http://www.courts.ca.gov/documents/fl421.pdf" TargetMode="External"/><Relationship Id="rId4" Type="http://schemas.openxmlformats.org/officeDocument/2006/relationships/hyperlink" Target="http://www.courts.ca.gov/documents/fl420.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458200" cy="3186113"/>
          </a:xfrm>
        </p:spPr>
        <p:txBody>
          <a:bodyPr>
            <a:normAutofit/>
          </a:bodyPr>
          <a:lstStyle/>
          <a:p>
            <a:pPr algn="ctr"/>
            <a:r>
              <a:rPr lang="en-US" sz="4000" dirty="0" smtClean="0"/>
              <a:t>How to Prepare Court Forms to Request a Hearing Regarding Accounting (Determination of Child Support/Spousal Support Arrears or Unreimbursed Expenses)</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114800"/>
            <a:ext cx="1905000" cy="1905000"/>
          </a:xfrm>
          <a:prstGeom prst="rect">
            <a:avLst/>
          </a:prstGeom>
        </p:spPr>
      </p:pic>
      <p:sp>
        <p:nvSpPr>
          <p:cNvPr id="6" name="Subtitle 2"/>
          <p:cNvSpPr>
            <a:spLocks noGrp="1"/>
          </p:cNvSpPr>
          <p:nvPr>
            <p:ph type="subTitle" idx="1"/>
          </p:nvPr>
        </p:nvSpPr>
        <p:spPr>
          <a:xfrm>
            <a:off x="2971800" y="4419600"/>
            <a:ext cx="5943600" cy="1499616"/>
          </a:xfrm>
        </p:spPr>
        <p:txBody>
          <a:bodyPr>
            <a:normAutofit fontScale="85000" lnSpcReduction="20000"/>
          </a:bodyPr>
          <a:lstStyle/>
          <a:p>
            <a:pPr algn="ctr"/>
            <a:r>
              <a:rPr lang="en-US" b="1" dirty="0" smtClean="0"/>
              <a:t>SUPERIOR COURT OF CALIFORNIA</a:t>
            </a:r>
          </a:p>
          <a:p>
            <a:pPr algn="ctr"/>
            <a:r>
              <a:rPr lang="en-US" b="1" dirty="0" smtClean="0"/>
              <a:t>COUNTY OF ORANGE</a:t>
            </a:r>
          </a:p>
          <a:p>
            <a:pPr algn="ctr"/>
            <a:endParaRPr lang="en-US" b="1" dirty="0"/>
          </a:p>
          <a:p>
            <a:pPr algn="ctr"/>
            <a:r>
              <a:rPr lang="en-US" b="1" dirty="0" smtClean="0"/>
              <a:t>SELF-HELP CENTER/</a:t>
            </a:r>
          </a:p>
          <a:p>
            <a:pPr algn="ctr"/>
            <a:r>
              <a:rPr lang="en-US" b="1" dirty="0" smtClean="0"/>
              <a:t>FAMILY LAW FACILITATOR OFFICE</a:t>
            </a:r>
            <a:endParaRPr lang="en-US" b="1" dirty="0"/>
          </a:p>
        </p:txBody>
      </p:sp>
    </p:spTree>
    <p:extLst>
      <p:ext uri="{BB962C8B-B14F-4D97-AF65-F5344CB8AC3E}">
        <p14:creationId xmlns:p14="http://schemas.microsoft.com/office/powerpoint/2010/main" val="1088648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smtClean="0"/>
              <a:t>Item 2.  </a:t>
            </a:r>
            <a:r>
              <a:rPr lang="en-US" dirty="0" smtClean="0"/>
              <a:t>Do not enter anything here.  When you file your paperwork, the Clerk will fill in the date, time, and department of your hearing. </a:t>
            </a:r>
          </a:p>
        </p:txBody>
      </p:sp>
      <p:sp>
        <p:nvSpPr>
          <p:cNvPr id="5" name="Left Arrow 4"/>
          <p:cNvSpPr/>
          <p:nvPr/>
        </p:nvSpPr>
        <p:spPr>
          <a:xfrm>
            <a:off x="4953000" y="2971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172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dirty="0" smtClean="0"/>
              <a:t>Enter the date, print your name, and sign where indicated. </a:t>
            </a:r>
          </a:p>
        </p:txBody>
      </p:sp>
      <p:sp>
        <p:nvSpPr>
          <p:cNvPr id="5" name="Left Arrow 4"/>
          <p:cNvSpPr/>
          <p:nvPr/>
        </p:nvSpPr>
        <p:spPr>
          <a:xfrm>
            <a:off x="4572000" y="421726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524000" y="414106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76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r>
              <a:rPr lang="en-US" b="1" dirty="0" smtClean="0"/>
              <a:t>Item 4. </a:t>
            </a:r>
            <a:r>
              <a:rPr lang="en-US" dirty="0" smtClean="0"/>
              <a:t>Check these boxes.</a:t>
            </a:r>
          </a:p>
        </p:txBody>
      </p:sp>
      <p:sp>
        <p:nvSpPr>
          <p:cNvPr id="6" name="Left Arrow 5"/>
          <p:cNvSpPr/>
          <p:nvPr/>
        </p:nvSpPr>
        <p:spPr>
          <a:xfrm rot="19951294">
            <a:off x="331749" y="4435984"/>
            <a:ext cx="457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951294">
            <a:off x="2236750" y="4283584"/>
            <a:ext cx="457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346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case caption information and case number here (same as on page 1).</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586426" y="228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317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023632"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2)</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Check the box identifying the party filing the Request for Order.</a:t>
            </a:r>
          </a:p>
          <a:p>
            <a:pPr marL="294894" indent="-285750">
              <a:buFont typeface="Arial" pitchFamily="34" charset="0"/>
              <a:buChar char="•"/>
            </a:pPr>
            <a:endParaRPr lang="en-US" dirty="0"/>
          </a:p>
          <a:p>
            <a:pPr marL="294894" indent="-285750">
              <a:buFont typeface="Arial" pitchFamily="34" charset="0"/>
              <a:buChar char="•"/>
            </a:pPr>
            <a:r>
              <a:rPr lang="en-US" dirty="0" smtClean="0"/>
              <a:t>There will be no other entries on this page.</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4191000" y="685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352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537988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3)</a:t>
            </a:r>
            <a:endParaRPr lang="en-US" dirty="0"/>
          </a:p>
        </p:txBody>
      </p:sp>
      <p:sp>
        <p:nvSpPr>
          <p:cNvPr id="3" name="Text Placeholder 2"/>
          <p:cNvSpPr>
            <a:spLocks noGrp="1"/>
          </p:cNvSpPr>
          <p:nvPr>
            <p:ph type="body" idx="2"/>
          </p:nvPr>
        </p:nvSpPr>
        <p:spPr>
          <a:xfrm>
            <a:off x="5521360" y="1676400"/>
            <a:ext cx="3383280" cy="4617720"/>
          </a:xfrm>
        </p:spPr>
        <p:txBody>
          <a:bodyPr>
            <a:normAutofit lnSpcReduction="10000"/>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b="1" dirty="0" smtClean="0"/>
          </a:p>
          <a:p>
            <a:pPr marL="294894" indent="-285750">
              <a:buFont typeface="Arial" pitchFamily="34" charset="0"/>
              <a:buChar char="•"/>
            </a:pPr>
            <a:endParaRPr lang="en-US" b="1" dirty="0" smtClean="0"/>
          </a:p>
          <a:p>
            <a:pPr marL="294894" indent="-285750">
              <a:buFont typeface="Arial" pitchFamily="34" charset="0"/>
              <a:buChar char="•"/>
            </a:pPr>
            <a:r>
              <a:rPr lang="en-US" b="1" dirty="0" smtClean="0"/>
              <a:t>Item 8.  </a:t>
            </a:r>
            <a:r>
              <a:rPr lang="en-US" dirty="0" smtClean="0"/>
              <a:t>Check this box and enter “Accounting” in the space provided. </a:t>
            </a:r>
          </a:p>
          <a:p>
            <a:pPr marL="294894" indent="-285750">
              <a:buFont typeface="Arial" pitchFamily="34" charset="0"/>
              <a:buChar char="•"/>
            </a:pPr>
            <a:endParaRPr lang="en-US" dirty="0"/>
          </a:p>
          <a:p>
            <a:pPr marL="294894" indent="-285750">
              <a:buFont typeface="Arial" pitchFamily="34" charset="0"/>
              <a:buChar char="•"/>
            </a:pPr>
            <a:r>
              <a:rPr lang="en-US" dirty="0" smtClean="0"/>
              <a:t>Your Other Relief should match what is listed on page 1.</a:t>
            </a:r>
          </a:p>
          <a:p>
            <a:pPr marL="294894" indent="-285750">
              <a:buFont typeface="Arial" pitchFamily="34" charset="0"/>
              <a:buChar char="•"/>
            </a:pPr>
            <a:endParaRPr lang="en-US" dirty="0" smtClean="0"/>
          </a:p>
          <a:p>
            <a:endParaRPr lang="en-US" dirty="0"/>
          </a:p>
        </p:txBody>
      </p:sp>
      <p:sp>
        <p:nvSpPr>
          <p:cNvPr id="6" name="Left Arrow 5"/>
          <p:cNvSpPr/>
          <p:nvPr/>
        </p:nvSpPr>
        <p:spPr>
          <a:xfrm>
            <a:off x="4568386" y="575772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7954419">
            <a:off x="321019" y="5305982"/>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385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3" y="152400"/>
            <a:ext cx="5229687" cy="659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a:t>
            </a:r>
            <a:r>
              <a:rPr lang="en-US" dirty="0"/>
              <a:t>4</a:t>
            </a:r>
            <a:r>
              <a:rPr lang="en-US" dirty="0" smtClean="0"/>
              <a:t>)</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10.  </a:t>
            </a:r>
            <a:r>
              <a:rPr lang="en-US" dirty="0" smtClean="0"/>
              <a:t>Check the box for this item. </a:t>
            </a:r>
            <a:r>
              <a:rPr lang="en-US" b="1" dirty="0" smtClean="0"/>
              <a:t> </a:t>
            </a:r>
          </a:p>
          <a:p>
            <a:pPr marL="294894" indent="-285750">
              <a:buFont typeface="Arial" pitchFamily="34" charset="0"/>
              <a:buChar char="•"/>
            </a:pPr>
            <a:endParaRPr lang="en-US" b="1" dirty="0"/>
          </a:p>
          <a:p>
            <a:pPr marL="294894" indent="-285750">
              <a:buFont typeface="Arial" pitchFamily="34" charset="0"/>
              <a:buChar char="•"/>
            </a:pPr>
            <a:r>
              <a:rPr lang="en-US" dirty="0" smtClean="0"/>
              <a:t>Facts supporting your request may be written here or on a separate declaration page.  If you use a separate declaration page, check the box for “Contained in the attached declaration.”</a:t>
            </a:r>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6" name="Left Arrow 5"/>
          <p:cNvSpPr/>
          <p:nvPr/>
        </p:nvSpPr>
        <p:spPr>
          <a:xfrm>
            <a:off x="5029200" y="2971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7954419">
            <a:off x="321020" y="886382"/>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03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3" y="152400"/>
            <a:ext cx="5229687" cy="6598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a:t>
            </a:r>
            <a:r>
              <a:rPr lang="en-US" dirty="0"/>
              <a:t>4</a:t>
            </a:r>
            <a:r>
              <a:rPr lang="en-US" dirty="0" smtClean="0"/>
              <a:t>)</a:t>
            </a:r>
            <a:endParaRPr lang="en-US" dirty="0"/>
          </a:p>
        </p:txBody>
      </p:sp>
      <p:sp>
        <p:nvSpPr>
          <p:cNvPr id="3" name="Text Placeholder 2"/>
          <p:cNvSpPr>
            <a:spLocks noGrp="1"/>
          </p:cNvSpPr>
          <p:nvPr>
            <p:ph type="body" idx="2"/>
          </p:nvPr>
        </p:nvSpPr>
        <p:spPr>
          <a:xfrm>
            <a:off x="5521360" y="1676400"/>
            <a:ext cx="3383280" cy="4617720"/>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smtClean="0"/>
          </a:p>
          <a:p>
            <a:endParaRPr lang="en-US" dirty="0"/>
          </a:p>
          <a:p>
            <a:pPr marL="294894" indent="-285750">
              <a:buFont typeface="Arial" pitchFamily="34" charset="0"/>
              <a:buChar char="•"/>
            </a:pPr>
            <a:r>
              <a:rPr lang="en-US" dirty="0" smtClean="0"/>
              <a:t>Enter the date, print your name, and sign here.</a:t>
            </a: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p:txBody>
      </p:sp>
      <p:sp>
        <p:nvSpPr>
          <p:cNvPr id="7" name="Left Arrow 6"/>
          <p:cNvSpPr/>
          <p:nvPr/>
        </p:nvSpPr>
        <p:spPr>
          <a:xfrm rot="17954419">
            <a:off x="754546" y="5069795"/>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7954419">
            <a:off x="3804280" y="5362110"/>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7954419">
            <a:off x="1849715" y="5400117"/>
            <a:ext cx="4191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2345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 y="76200"/>
            <a:ext cx="5265938" cy="66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451104"/>
          </a:xfrm>
        </p:spPr>
        <p:txBody>
          <a:bodyPr>
            <a:normAutofit fontScale="90000"/>
          </a:bodyPr>
          <a:lstStyle/>
          <a:p>
            <a:pPr algn="ctr"/>
            <a:r>
              <a:rPr lang="en-US" dirty="0" smtClean="0"/>
              <a:t>Application to Determine Arrearages – FL-490</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a:p>
        </p:txBody>
      </p:sp>
      <p:sp>
        <p:nvSpPr>
          <p:cNvPr id="5" name="Left Arrow 4"/>
          <p:cNvSpPr/>
          <p:nvPr/>
        </p:nvSpPr>
        <p:spPr>
          <a:xfrm rot="20613922">
            <a:off x="2377415" y="1139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20613922">
            <a:off x="5044414" y="11390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5673760" y="1295400"/>
            <a:ext cx="3383280" cy="5151120"/>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94894" indent="-285750">
              <a:buFont typeface="Arial" pitchFamily="34" charset="0"/>
              <a:buChar char="•"/>
            </a:pPr>
            <a:r>
              <a:rPr lang="en-US" dirty="0"/>
              <a:t>Enter the case caption information and case number here (same as on page </a:t>
            </a:r>
            <a:r>
              <a:rPr lang="en-US" dirty="0" smtClean="0"/>
              <a:t>1 of the Request for Order).</a:t>
            </a:r>
            <a:endParaRPr lang="en-US" dirty="0"/>
          </a:p>
        </p:txBody>
      </p:sp>
    </p:spTree>
    <p:extLst>
      <p:ext uri="{BB962C8B-B14F-4D97-AF65-F5344CB8AC3E}">
        <p14:creationId xmlns:p14="http://schemas.microsoft.com/office/powerpoint/2010/main" val="170594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 y="76200"/>
            <a:ext cx="5265938" cy="66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451104"/>
          </a:xfrm>
        </p:spPr>
        <p:txBody>
          <a:bodyPr>
            <a:normAutofit fontScale="90000"/>
          </a:bodyPr>
          <a:lstStyle/>
          <a:p>
            <a:pPr algn="ctr"/>
            <a:r>
              <a:rPr lang="en-US" dirty="0" smtClean="0"/>
              <a:t>Application to Determine Arrearages</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a:p>
        </p:txBody>
      </p:sp>
      <p:sp>
        <p:nvSpPr>
          <p:cNvPr id="5" name="Left Arrow 4"/>
          <p:cNvSpPr/>
          <p:nvPr/>
        </p:nvSpPr>
        <p:spPr>
          <a:xfrm rot="20613922">
            <a:off x="4820346" y="6473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5673760" y="1295400"/>
            <a:ext cx="3383280" cy="5151120"/>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94894" indent="-285750">
              <a:buFont typeface="Arial" pitchFamily="34" charset="0"/>
              <a:buChar char="•"/>
            </a:pPr>
            <a:r>
              <a:rPr lang="en-US" dirty="0" smtClean="0"/>
              <a:t>Check the box(</a:t>
            </a:r>
            <a:r>
              <a:rPr lang="en-US" dirty="0" err="1" smtClean="0"/>
              <a:t>es</a:t>
            </a:r>
            <a:r>
              <a:rPr lang="en-US" dirty="0" smtClean="0"/>
              <a:t>) for the type(s) of support at issue in your request.</a:t>
            </a:r>
          </a:p>
        </p:txBody>
      </p:sp>
    </p:spTree>
    <p:extLst>
      <p:ext uri="{BB962C8B-B14F-4D97-AF65-F5344CB8AC3E}">
        <p14:creationId xmlns:p14="http://schemas.microsoft.com/office/powerpoint/2010/main" val="3378382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888736"/>
          </a:xfrm>
        </p:spPr>
        <p:txBody>
          <a:bodyPr>
            <a:normAutofit/>
          </a:bodyPr>
          <a:lstStyle/>
          <a:p>
            <a:pPr marL="109728" indent="0">
              <a:buNone/>
            </a:pPr>
            <a:r>
              <a:rPr lang="en-US" sz="1400" dirty="0" smtClean="0"/>
              <a:t>This document assists you in completing the necessary paperwork for filing a Request for Order Regarding Accounting. </a:t>
            </a:r>
          </a:p>
          <a:p>
            <a:pPr marL="109728" indent="0">
              <a:buNone/>
            </a:pPr>
            <a:endParaRPr lang="en-US" sz="1400" dirty="0"/>
          </a:p>
          <a:p>
            <a:r>
              <a:rPr lang="en-US" sz="1400" dirty="0" smtClean="0"/>
              <a:t>It is recommended that you print a copy of this document first, then use the step-by-step instructions to complete the necessary forms.</a:t>
            </a:r>
          </a:p>
          <a:p>
            <a:endParaRPr lang="en-US" sz="1400" dirty="0"/>
          </a:p>
          <a:p>
            <a:r>
              <a:rPr lang="en-US" sz="1400" dirty="0" smtClean="0"/>
              <a:t>You may then use the following links to go directly to the online version of the form, where you may type in the required information and then print the completed forms:</a:t>
            </a:r>
          </a:p>
          <a:p>
            <a:pPr lvl="1"/>
            <a:r>
              <a:rPr lang="en-US" sz="1200" dirty="0" smtClean="0">
                <a:solidFill>
                  <a:schemeClr val="tx1"/>
                </a:solidFill>
              </a:rPr>
              <a:t>Request </a:t>
            </a:r>
            <a:r>
              <a:rPr lang="en-US" sz="1200" dirty="0">
                <a:solidFill>
                  <a:schemeClr val="tx1"/>
                </a:solidFill>
              </a:rPr>
              <a:t>for </a:t>
            </a:r>
            <a:r>
              <a:rPr lang="en-US" sz="1200" dirty="0" smtClean="0">
                <a:solidFill>
                  <a:schemeClr val="tx1"/>
                </a:solidFill>
              </a:rPr>
              <a:t>Order:  </a:t>
            </a:r>
            <a:r>
              <a:rPr lang="en-US" sz="1200" dirty="0">
                <a:hlinkClick r:id="rId2"/>
              </a:rPr>
              <a:t>http://</a:t>
            </a:r>
            <a:r>
              <a:rPr lang="en-US" sz="1200" dirty="0" smtClean="0">
                <a:hlinkClick r:id="rId2"/>
              </a:rPr>
              <a:t>www.courts.ca.gov/documents/fl300.pdf </a:t>
            </a:r>
            <a:endParaRPr lang="en-US" sz="1200" dirty="0" smtClean="0"/>
          </a:p>
          <a:p>
            <a:pPr lvl="1"/>
            <a:r>
              <a:rPr lang="en-US" sz="1200" dirty="0" smtClean="0">
                <a:solidFill>
                  <a:schemeClr val="tx1"/>
                </a:solidFill>
              </a:rPr>
              <a:t>Application to </a:t>
            </a:r>
            <a:r>
              <a:rPr lang="en-US" sz="1200" dirty="0">
                <a:solidFill>
                  <a:schemeClr val="tx1"/>
                </a:solidFill>
              </a:rPr>
              <a:t>Determine Arrearages: </a:t>
            </a:r>
            <a:r>
              <a:rPr lang="en-US" sz="1200" dirty="0">
                <a:solidFill>
                  <a:schemeClr val="tx1"/>
                </a:solidFill>
                <a:hlinkClick r:id="rId3"/>
              </a:rPr>
              <a:t>http://</a:t>
            </a:r>
            <a:r>
              <a:rPr lang="en-US" sz="1200" dirty="0" smtClean="0">
                <a:solidFill>
                  <a:schemeClr val="tx1"/>
                </a:solidFill>
                <a:hlinkClick r:id="rId3"/>
              </a:rPr>
              <a:t>www.courts.ca.gov/documents/fl490.pdf</a:t>
            </a:r>
            <a:r>
              <a:rPr lang="en-US" sz="1200" dirty="0" smtClean="0">
                <a:solidFill>
                  <a:schemeClr val="tx1"/>
                </a:solidFill>
              </a:rPr>
              <a:t> </a:t>
            </a:r>
          </a:p>
          <a:p>
            <a:pPr lvl="1"/>
            <a:r>
              <a:rPr lang="en-US" sz="1200" dirty="0" smtClean="0">
                <a:solidFill>
                  <a:schemeClr val="tx1"/>
                </a:solidFill>
              </a:rPr>
              <a:t>Declaration of </a:t>
            </a:r>
            <a:r>
              <a:rPr lang="en-US" sz="1200" dirty="0">
                <a:solidFill>
                  <a:schemeClr val="tx1"/>
                </a:solidFill>
              </a:rPr>
              <a:t>Payment History: </a:t>
            </a:r>
            <a:r>
              <a:rPr lang="en-US" sz="1200" dirty="0">
                <a:solidFill>
                  <a:schemeClr val="tx1"/>
                </a:solidFill>
                <a:hlinkClick r:id="rId4"/>
              </a:rPr>
              <a:t>http://</a:t>
            </a:r>
            <a:r>
              <a:rPr lang="en-US" sz="1200" dirty="0" smtClean="0">
                <a:solidFill>
                  <a:schemeClr val="tx1"/>
                </a:solidFill>
                <a:hlinkClick r:id="rId4"/>
              </a:rPr>
              <a:t>www.courts.ca.gov/documents/fl420.pdf</a:t>
            </a:r>
            <a:r>
              <a:rPr lang="en-US" sz="1200" dirty="0" smtClean="0">
                <a:solidFill>
                  <a:schemeClr val="tx1"/>
                </a:solidFill>
              </a:rPr>
              <a:t> </a:t>
            </a:r>
          </a:p>
          <a:p>
            <a:pPr lvl="1"/>
            <a:r>
              <a:rPr lang="en-US" sz="1200" dirty="0" smtClean="0">
                <a:solidFill>
                  <a:schemeClr val="tx1"/>
                </a:solidFill>
              </a:rPr>
              <a:t>Payment </a:t>
            </a:r>
            <a:r>
              <a:rPr lang="en-US" sz="1200" dirty="0">
                <a:solidFill>
                  <a:schemeClr val="tx1"/>
                </a:solidFill>
              </a:rPr>
              <a:t>History Attachment: </a:t>
            </a:r>
            <a:r>
              <a:rPr lang="en-US" sz="1200" dirty="0">
                <a:solidFill>
                  <a:schemeClr val="tx1"/>
                </a:solidFill>
                <a:hlinkClick r:id="rId5"/>
              </a:rPr>
              <a:t>http://</a:t>
            </a:r>
            <a:r>
              <a:rPr lang="en-US" sz="1200" dirty="0" smtClean="0">
                <a:solidFill>
                  <a:schemeClr val="tx1"/>
                </a:solidFill>
                <a:hlinkClick r:id="rId5"/>
              </a:rPr>
              <a:t>www.courts.ca.gov/documents/fl421.pdf</a:t>
            </a:r>
            <a:r>
              <a:rPr lang="en-US" sz="1200" dirty="0" smtClean="0">
                <a:solidFill>
                  <a:schemeClr val="tx1"/>
                </a:solidFill>
              </a:rPr>
              <a:t> </a:t>
            </a:r>
          </a:p>
          <a:p>
            <a:pPr lvl="1"/>
            <a:r>
              <a:rPr lang="en-US" sz="1200" dirty="0" smtClean="0">
                <a:solidFill>
                  <a:schemeClr val="tx1"/>
                </a:solidFill>
              </a:rPr>
              <a:t>Declaration Regarding </a:t>
            </a:r>
            <a:r>
              <a:rPr lang="en-US" sz="1200" dirty="0">
                <a:solidFill>
                  <a:schemeClr val="tx1"/>
                </a:solidFill>
              </a:rPr>
              <a:t>Address Verification:  </a:t>
            </a:r>
            <a:r>
              <a:rPr lang="en-US" sz="1200" dirty="0">
                <a:solidFill>
                  <a:schemeClr val="tx1"/>
                </a:solidFill>
                <a:hlinkClick r:id="rId6"/>
              </a:rPr>
              <a:t>http://</a:t>
            </a:r>
            <a:r>
              <a:rPr lang="en-US" sz="1200" dirty="0" smtClean="0">
                <a:solidFill>
                  <a:schemeClr val="tx1"/>
                </a:solidFill>
                <a:hlinkClick r:id="rId6"/>
              </a:rPr>
              <a:t>www.courts.ca.gov/documents/fl334.pdf</a:t>
            </a:r>
            <a:endParaRPr lang="en-US" sz="1200" dirty="0" smtClean="0">
              <a:solidFill>
                <a:schemeClr val="tx1"/>
              </a:solidFill>
            </a:endParaRPr>
          </a:p>
          <a:p>
            <a:pPr lvl="1"/>
            <a:r>
              <a:rPr lang="en-US" sz="1200" dirty="0" smtClean="0">
                <a:solidFill>
                  <a:schemeClr val="tx1"/>
                </a:solidFill>
              </a:rPr>
              <a:t>Proof </a:t>
            </a:r>
            <a:r>
              <a:rPr lang="en-US" sz="1200" dirty="0">
                <a:solidFill>
                  <a:schemeClr val="tx1"/>
                </a:solidFill>
              </a:rPr>
              <a:t>of Service by Mail:  </a:t>
            </a:r>
            <a:r>
              <a:rPr lang="en-US" sz="1200" dirty="0">
                <a:solidFill>
                  <a:schemeClr val="tx1"/>
                </a:solidFill>
                <a:hlinkClick r:id="rId7"/>
              </a:rPr>
              <a:t>http://</a:t>
            </a:r>
            <a:r>
              <a:rPr lang="en-US" sz="1200" dirty="0" smtClean="0">
                <a:solidFill>
                  <a:schemeClr val="tx1"/>
                </a:solidFill>
                <a:hlinkClick r:id="rId7"/>
              </a:rPr>
              <a:t>www.courts.ca.gov/documents/fl335.pdf</a:t>
            </a:r>
            <a:endParaRPr lang="en-US" sz="1200" dirty="0" smtClean="0">
              <a:solidFill>
                <a:schemeClr val="tx1"/>
              </a:solidFill>
            </a:endParaRPr>
          </a:p>
          <a:p>
            <a:pPr lvl="1"/>
            <a:r>
              <a:rPr lang="en-US" sz="1200" dirty="0" smtClean="0">
                <a:solidFill>
                  <a:schemeClr val="tx1"/>
                </a:solidFill>
              </a:rPr>
              <a:t>Proof of </a:t>
            </a:r>
            <a:r>
              <a:rPr lang="en-US" sz="1200" dirty="0">
                <a:solidFill>
                  <a:schemeClr val="tx1"/>
                </a:solidFill>
              </a:rPr>
              <a:t>Personal Service: </a:t>
            </a:r>
            <a:r>
              <a:rPr lang="en-US" sz="1200" dirty="0">
                <a:solidFill>
                  <a:schemeClr val="tx1"/>
                </a:solidFill>
                <a:hlinkClick r:id="rId8"/>
              </a:rPr>
              <a:t>http</a:t>
            </a:r>
            <a:r>
              <a:rPr lang="en-US" sz="1200" dirty="0">
                <a:hlinkClick r:id="rId8"/>
              </a:rPr>
              <a:t>://</a:t>
            </a:r>
            <a:r>
              <a:rPr lang="en-US" sz="1200" dirty="0" smtClean="0">
                <a:hlinkClick r:id="rId8"/>
              </a:rPr>
              <a:t>www.courts.ca.gov/documents/fl330.pdf</a:t>
            </a:r>
            <a:r>
              <a:rPr lang="en-US" sz="1200" dirty="0" smtClean="0"/>
              <a:t>  </a:t>
            </a:r>
          </a:p>
          <a:p>
            <a:pPr lvl="1"/>
            <a:endParaRPr lang="en-US" sz="1200" dirty="0" smtClean="0"/>
          </a:p>
          <a:p>
            <a:r>
              <a:rPr lang="en-US" sz="1400" dirty="0" smtClean="0"/>
              <a:t>Once you have completed and signed the appropriate forms, file them in the Family Law Clerk’s Office located at the </a:t>
            </a:r>
            <a:r>
              <a:rPr lang="en-US" sz="1400" dirty="0" err="1" smtClean="0"/>
              <a:t>Lamoreaux</a:t>
            </a:r>
            <a:r>
              <a:rPr lang="en-US" sz="1400" dirty="0" smtClean="0"/>
              <a:t> Justice Center (LJC), 341 The City Drive, Orange, CA 92868, Room 706 on the 7</a:t>
            </a:r>
            <a:r>
              <a:rPr lang="en-US" sz="1400" baseline="30000" dirty="0" smtClean="0"/>
              <a:t>th</a:t>
            </a:r>
            <a:r>
              <a:rPr lang="en-US" sz="1400" dirty="0" smtClean="0"/>
              <a:t> floor, or the Family Law filing window at the Central Justice Center, 700 Civic Center Drive West, Santa Ana CA 92701.</a:t>
            </a:r>
          </a:p>
          <a:p>
            <a:pPr marL="109728" indent="0">
              <a:buNone/>
            </a:pPr>
            <a:r>
              <a:rPr lang="en-US" sz="1400" dirty="0" smtClean="0"/>
              <a:t> </a:t>
            </a:r>
          </a:p>
          <a:p>
            <a:r>
              <a:rPr lang="en-US" sz="1400" dirty="0" smtClean="0"/>
              <a:t>If you would like someone to review your finished documents for procedural completeness before filing them, you may bring them to the Self-Help Center to schedule a document review appointment.</a:t>
            </a:r>
          </a:p>
          <a:p>
            <a:pPr lvl="1"/>
            <a:endParaRPr lang="en-US" sz="1200" dirty="0" smtClean="0"/>
          </a:p>
          <a:p>
            <a:pPr lvl="1"/>
            <a:endParaRPr lang="en-US" sz="1200" dirty="0" smtClean="0"/>
          </a:p>
          <a:p>
            <a:pPr lvl="1"/>
            <a:endParaRPr lang="en-US" sz="1200" dirty="0"/>
          </a:p>
        </p:txBody>
      </p:sp>
    </p:spTree>
    <p:extLst>
      <p:ext uri="{BB962C8B-B14F-4D97-AF65-F5344CB8AC3E}">
        <p14:creationId xmlns:p14="http://schemas.microsoft.com/office/powerpoint/2010/main" val="1912863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 y="76200"/>
            <a:ext cx="5265938" cy="66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451104"/>
          </a:xfrm>
        </p:spPr>
        <p:txBody>
          <a:bodyPr>
            <a:normAutofit fontScale="90000"/>
          </a:bodyPr>
          <a:lstStyle/>
          <a:p>
            <a:pPr algn="ctr"/>
            <a:r>
              <a:rPr lang="en-US" dirty="0" smtClean="0"/>
              <a:t>Application to Determine Arrearages</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a:p>
        </p:txBody>
      </p:sp>
      <p:sp>
        <p:nvSpPr>
          <p:cNvPr id="5" name="Left Arrow 4"/>
          <p:cNvSpPr/>
          <p:nvPr/>
        </p:nvSpPr>
        <p:spPr>
          <a:xfrm rot="20613922">
            <a:off x="1463015" y="97765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5673760" y="1295400"/>
            <a:ext cx="3383280" cy="5151120"/>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94894" indent="-285750">
              <a:buFont typeface="Arial" pitchFamily="34" charset="0"/>
              <a:buChar char="•"/>
            </a:pPr>
            <a:r>
              <a:rPr lang="en-US" dirty="0" smtClean="0"/>
              <a:t>Check these boxes.</a:t>
            </a:r>
          </a:p>
        </p:txBody>
      </p:sp>
      <p:sp>
        <p:nvSpPr>
          <p:cNvPr id="8" name="Left Arrow 7"/>
          <p:cNvSpPr/>
          <p:nvPr/>
        </p:nvSpPr>
        <p:spPr>
          <a:xfrm rot="20613922">
            <a:off x="640303" y="14196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20613922">
            <a:off x="640302" y="156170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139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 y="76200"/>
            <a:ext cx="5265938" cy="66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451104"/>
          </a:xfrm>
        </p:spPr>
        <p:txBody>
          <a:bodyPr>
            <a:normAutofit fontScale="90000"/>
          </a:bodyPr>
          <a:lstStyle/>
          <a:p>
            <a:pPr algn="ctr"/>
            <a:r>
              <a:rPr lang="en-US" dirty="0" smtClean="0"/>
              <a:t>Application to Determine Arrearages</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a:p>
        </p:txBody>
      </p:sp>
      <p:sp>
        <p:nvSpPr>
          <p:cNvPr id="5" name="Left Arrow 4"/>
          <p:cNvSpPr/>
          <p:nvPr/>
        </p:nvSpPr>
        <p:spPr>
          <a:xfrm rot="20613922">
            <a:off x="2834615" y="398486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5673760" y="1295400"/>
            <a:ext cx="3383280" cy="5151120"/>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endParaRPr lang="en-US" b="1" dirty="0" smtClean="0"/>
          </a:p>
          <a:p>
            <a:pPr marL="294894" indent="-285750">
              <a:buFont typeface="Arial" pitchFamily="34" charset="0"/>
              <a:buChar char="•"/>
            </a:pPr>
            <a:endParaRPr lang="en-US" b="1" dirty="0"/>
          </a:p>
          <a:p>
            <a:pPr marL="294894" indent="-285750">
              <a:buFont typeface="Arial" pitchFamily="34" charset="0"/>
              <a:buChar char="•"/>
            </a:pPr>
            <a:r>
              <a:rPr lang="en-US" b="1" dirty="0" smtClean="0"/>
              <a:t>Item 6. </a:t>
            </a:r>
            <a:r>
              <a:rPr lang="en-US" dirty="0" smtClean="0"/>
              <a:t>Enter the facts that support your request.  For example, if you are requesting an accounting for unreimbursed medical expenses, you may state the dates you requested the other party to pay his/her share of the expenses and that he/she did not pay them.</a:t>
            </a:r>
          </a:p>
        </p:txBody>
      </p:sp>
    </p:spTree>
    <p:extLst>
      <p:ext uri="{BB962C8B-B14F-4D97-AF65-F5344CB8AC3E}">
        <p14:creationId xmlns:p14="http://schemas.microsoft.com/office/powerpoint/2010/main" val="2442912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 y="76200"/>
            <a:ext cx="5265938" cy="66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451104"/>
          </a:xfrm>
        </p:spPr>
        <p:txBody>
          <a:bodyPr>
            <a:normAutofit fontScale="90000"/>
          </a:bodyPr>
          <a:lstStyle/>
          <a:p>
            <a:pPr algn="ctr"/>
            <a:r>
              <a:rPr lang="en-US" dirty="0" smtClean="0"/>
              <a:t>Application to Determine Arrearages</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a:p>
        </p:txBody>
      </p:sp>
      <p:sp>
        <p:nvSpPr>
          <p:cNvPr id="5" name="Left Arrow 4"/>
          <p:cNvSpPr/>
          <p:nvPr/>
        </p:nvSpPr>
        <p:spPr>
          <a:xfrm rot="20613922">
            <a:off x="2738489" y="544790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5673760" y="1295400"/>
            <a:ext cx="3383280" cy="5151120"/>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294894" indent="-285750">
              <a:buFont typeface="Arial" pitchFamily="34" charset="0"/>
              <a:buChar char="•"/>
            </a:pPr>
            <a:r>
              <a:rPr lang="en-US" dirty="0" smtClean="0"/>
              <a:t>Enter the date, print your name, and sign here.</a:t>
            </a:r>
          </a:p>
        </p:txBody>
      </p:sp>
    </p:spTree>
    <p:extLst>
      <p:ext uri="{BB962C8B-B14F-4D97-AF65-F5344CB8AC3E}">
        <p14:creationId xmlns:p14="http://schemas.microsoft.com/office/powerpoint/2010/main" val="2072007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62" y="76200"/>
            <a:ext cx="5265938" cy="669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451104"/>
          </a:xfrm>
        </p:spPr>
        <p:txBody>
          <a:bodyPr>
            <a:normAutofit fontScale="90000"/>
          </a:bodyPr>
          <a:lstStyle/>
          <a:p>
            <a:pPr algn="ctr"/>
            <a:r>
              <a:rPr lang="en-US" dirty="0" smtClean="0"/>
              <a:t>Application to Determine Arrearages</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a:p>
        </p:txBody>
      </p:sp>
      <p:sp>
        <p:nvSpPr>
          <p:cNvPr id="5" name="Left Arrow 4"/>
          <p:cNvSpPr/>
          <p:nvPr/>
        </p:nvSpPr>
        <p:spPr>
          <a:xfrm rot="20613922">
            <a:off x="4820345" y="5882455"/>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p:cNvSpPr txBox="1">
            <a:spLocks/>
          </p:cNvSpPr>
          <p:nvPr/>
        </p:nvSpPr>
        <p:spPr>
          <a:xfrm>
            <a:off x="5673760" y="1295400"/>
            <a:ext cx="3383280" cy="5151120"/>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294894" indent="-285750">
              <a:buFont typeface="Arial" pitchFamily="34" charset="0"/>
              <a:buChar char="•"/>
            </a:pPr>
            <a:r>
              <a:rPr lang="en-US" dirty="0" smtClean="0"/>
              <a:t>Check the box that identifies your status in the case  (if you are the Other Parent, check “Other” and write in “Other Parent”).</a:t>
            </a:r>
          </a:p>
        </p:txBody>
      </p:sp>
    </p:spTree>
    <p:extLst>
      <p:ext uri="{BB962C8B-B14F-4D97-AF65-F5344CB8AC3E}">
        <p14:creationId xmlns:p14="http://schemas.microsoft.com/office/powerpoint/2010/main" val="844317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521360" y="1143000"/>
            <a:ext cx="3383280" cy="5151120"/>
          </a:xfrm>
        </p:spPr>
        <p:txBody>
          <a:bodyPr/>
          <a:lstStyle/>
          <a:p>
            <a:pPr algn="ctr"/>
            <a:r>
              <a:rPr lang="en-US" sz="1800" b="1" dirty="0">
                <a:latin typeface="+mj-lt"/>
              </a:rPr>
              <a:t>Preparing your supporting documents</a:t>
            </a:r>
          </a:p>
          <a:p>
            <a:endParaRPr lang="en-US" dirty="0"/>
          </a:p>
          <a:p>
            <a:r>
              <a:rPr lang="en-US" dirty="0"/>
              <a:t>Before preparing your Declaration of Payment History and Payment History Attachment, you will need to collect any supporting </a:t>
            </a:r>
            <a:r>
              <a:rPr lang="en-US" dirty="0" smtClean="0"/>
              <a:t>documentation.</a:t>
            </a:r>
            <a:endParaRPr lang="en-US" dirty="0"/>
          </a:p>
          <a:p>
            <a:endParaRPr lang="en-US" dirty="0"/>
          </a:p>
          <a:p>
            <a:pPr marL="294894" indent="-285750">
              <a:buFont typeface="Arial" pitchFamily="34" charset="0"/>
              <a:buChar char="•"/>
            </a:pPr>
            <a:r>
              <a:rPr lang="en-US" dirty="0" smtClean="0"/>
              <a:t>Put your </a:t>
            </a:r>
            <a:r>
              <a:rPr lang="en-US" dirty="0"/>
              <a:t>bills and </a:t>
            </a:r>
            <a:r>
              <a:rPr lang="en-US" dirty="0" smtClean="0"/>
              <a:t>payments </a:t>
            </a:r>
            <a:r>
              <a:rPr lang="en-US" dirty="0"/>
              <a:t>in chronological order </a:t>
            </a:r>
            <a:r>
              <a:rPr lang="en-US" dirty="0" smtClean="0"/>
              <a:t>by </a:t>
            </a:r>
            <a:r>
              <a:rPr lang="en-US" dirty="0"/>
              <a:t>date of </a:t>
            </a:r>
            <a:r>
              <a:rPr lang="en-US" dirty="0" smtClean="0"/>
              <a:t>payment.</a:t>
            </a:r>
          </a:p>
          <a:p>
            <a:pPr marL="294894" indent="-285750">
              <a:buFont typeface="Arial" pitchFamily="34" charset="0"/>
              <a:buChar char="•"/>
            </a:pPr>
            <a:endParaRPr lang="en-US" dirty="0"/>
          </a:p>
          <a:p>
            <a:pPr marL="294894" indent="-285750">
              <a:buFont typeface="Arial" pitchFamily="34" charset="0"/>
              <a:buChar char="•"/>
            </a:pPr>
            <a:r>
              <a:rPr lang="en-US" dirty="0" smtClean="0"/>
              <a:t>If there are more than one bill per month, you will need to attach a declaration grouping the bills as shown on the left.</a:t>
            </a:r>
          </a:p>
          <a:p>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a:p>
          <a:p>
            <a:pPr marL="294894" indent="-285750">
              <a:buFont typeface="Arial" pitchFamily="34" charset="0"/>
              <a:buChar cha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0"/>
            <a:ext cx="4267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29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457200"/>
            <a:ext cx="3383280" cy="914400"/>
          </a:xfrm>
        </p:spPr>
        <p:txBody>
          <a:bodyPr>
            <a:normAutofit fontScale="90000"/>
          </a:bodyPr>
          <a:lstStyle/>
          <a:p>
            <a:pPr algn="ctr"/>
            <a:r>
              <a:rPr lang="en-US" dirty="0" smtClean="0"/>
              <a:t/>
            </a:r>
            <a:br>
              <a:rPr lang="en-US" dirty="0" smtClean="0"/>
            </a:br>
            <a:r>
              <a:rPr lang="en-US" dirty="0"/>
              <a:t/>
            </a:r>
            <a:br>
              <a:rPr lang="en-US" dirty="0"/>
            </a:br>
            <a:r>
              <a:rPr lang="en-US" dirty="0" smtClean="0"/>
              <a:t>Declaration of Payment History – FL-420 </a:t>
            </a:r>
            <a:br>
              <a:rPr lang="en-US" dirty="0" smtClean="0"/>
            </a:br>
            <a:r>
              <a:rPr lang="en-US" dirty="0" smtClean="0"/>
              <a:t>PART 1</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pPr marL="294894" indent="-285750">
              <a:buFont typeface="Arial" pitchFamily="34" charset="0"/>
              <a:buChar char="•"/>
            </a:pPr>
            <a:r>
              <a:rPr lang="en-US" dirty="0" smtClean="0"/>
              <a:t>This information should be the same as on the Request for Order.</a:t>
            </a:r>
          </a:p>
          <a:p>
            <a:pPr marL="294894" indent="-285750">
              <a:buFont typeface="Arial" pitchFamily="34" charset="0"/>
              <a:buChar char="•"/>
            </a:pPr>
            <a:endParaRPr lang="en-US" dirty="0"/>
          </a:p>
          <a:p>
            <a:pPr marL="294894" indent="-285750">
              <a:buFont typeface="Arial" pitchFamily="34" charset="0"/>
              <a:buChar char="•"/>
            </a:pPr>
            <a:r>
              <a:rPr lang="en-US" dirty="0" smtClean="0"/>
              <a:t>On this form, you will summarize the information provided on </a:t>
            </a:r>
            <a:r>
              <a:rPr lang="en-US" dirty="0"/>
              <a:t>the Payment History </a:t>
            </a:r>
            <a:r>
              <a:rPr lang="en-US" dirty="0" smtClean="0"/>
              <a:t>Attachment(s).</a:t>
            </a:r>
            <a:endParaRPr lang="en-US" dirty="0"/>
          </a:p>
          <a:p>
            <a:endParaRPr lang="en-US" dirty="0" smtClean="0"/>
          </a:p>
        </p:txBody>
      </p:sp>
      <p:sp>
        <p:nvSpPr>
          <p:cNvPr id="5" name="Left Arrow 4"/>
          <p:cNvSpPr/>
          <p:nvPr/>
        </p:nvSpPr>
        <p:spPr>
          <a:xfrm rot="20613922">
            <a:off x="3145931" y="602483"/>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20613922">
            <a:off x="2231487" y="1974084"/>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20613922">
            <a:off x="4365087" y="2431284"/>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642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a:p>
          <a:p>
            <a:endParaRPr lang="en-US" dirty="0" smtClean="0"/>
          </a:p>
          <a:p>
            <a:endParaRPr lang="en-US" dirty="0" smtClean="0"/>
          </a:p>
          <a:p>
            <a:endParaRPr lang="en-US" dirty="0"/>
          </a:p>
          <a:p>
            <a:endParaRPr lang="en-US" dirty="0" smtClean="0"/>
          </a:p>
          <a:p>
            <a:pPr marL="294894" indent="-285750">
              <a:buFont typeface="Arial" pitchFamily="34" charset="0"/>
              <a:buChar char="•"/>
            </a:pPr>
            <a:r>
              <a:rPr lang="en-US" b="1" dirty="0" smtClean="0"/>
              <a:t>Item 1. </a:t>
            </a:r>
            <a:r>
              <a:rPr lang="en-US" dirty="0" smtClean="0"/>
              <a:t>Enter your name here.</a:t>
            </a:r>
          </a:p>
        </p:txBody>
      </p:sp>
      <p:sp>
        <p:nvSpPr>
          <p:cNvPr id="5" name="Left Arrow 4"/>
          <p:cNvSpPr/>
          <p:nvPr/>
        </p:nvSpPr>
        <p:spPr>
          <a:xfrm rot="20613922">
            <a:off x="2536287" y="2659883"/>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247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a:p>
          <a:p>
            <a:endParaRPr lang="en-US" dirty="0" smtClean="0"/>
          </a:p>
          <a:p>
            <a:endParaRPr lang="en-US" dirty="0"/>
          </a:p>
          <a:p>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2. </a:t>
            </a:r>
            <a:r>
              <a:rPr lang="en-US" dirty="0" smtClean="0"/>
              <a:t>Check the box(</a:t>
            </a:r>
            <a:r>
              <a:rPr lang="en-US" dirty="0" err="1" smtClean="0"/>
              <a:t>es</a:t>
            </a:r>
            <a:r>
              <a:rPr lang="en-US" dirty="0" smtClean="0"/>
              <a:t>) for each type of payment(s) you are seeking.</a:t>
            </a:r>
          </a:p>
          <a:p>
            <a:pPr marL="294894" indent="-285750">
              <a:buFont typeface="Arial" pitchFamily="34" charset="0"/>
              <a:buChar char="•"/>
            </a:pPr>
            <a:endParaRPr lang="en-US" dirty="0"/>
          </a:p>
          <a:p>
            <a:pPr marL="294894" indent="-285750">
              <a:buFont typeface="Arial" pitchFamily="34" charset="0"/>
              <a:buChar char="•"/>
            </a:pPr>
            <a:r>
              <a:rPr lang="en-US" dirty="0" smtClean="0"/>
              <a:t>NOTE:	You need to prepare a separate Payment History Attachment for each type of obligation or expense.</a:t>
            </a:r>
          </a:p>
        </p:txBody>
      </p:sp>
      <p:sp>
        <p:nvSpPr>
          <p:cNvPr id="5" name="Left Arrow 4"/>
          <p:cNvSpPr/>
          <p:nvPr/>
        </p:nvSpPr>
        <p:spPr>
          <a:xfrm rot="20613922">
            <a:off x="2818661" y="3117083"/>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317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a:p>
          <a:p>
            <a:endParaRPr lang="en-US" dirty="0" smtClean="0"/>
          </a:p>
          <a:p>
            <a:endParaRPr lang="en-US" dirty="0"/>
          </a:p>
          <a:p>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b="1" dirty="0" smtClean="0"/>
              <a:t>Item 3. </a:t>
            </a:r>
            <a:r>
              <a:rPr lang="en-US" dirty="0" smtClean="0"/>
              <a:t>Enter the number of attached pages here (this document is page 1, the Payment History Attachment(s) start at page 2, followed by your supporting documents)</a:t>
            </a:r>
          </a:p>
        </p:txBody>
      </p:sp>
      <p:sp>
        <p:nvSpPr>
          <p:cNvPr id="5" name="Left Arrow 4"/>
          <p:cNvSpPr/>
          <p:nvPr/>
        </p:nvSpPr>
        <p:spPr>
          <a:xfrm rot="20613922">
            <a:off x="1850487" y="3483762"/>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0167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a:p>
          <a:p>
            <a:endParaRPr lang="en-US" dirty="0" smtClean="0"/>
          </a:p>
          <a:p>
            <a:endParaRPr lang="en-US" dirty="0"/>
          </a:p>
          <a:p>
            <a:endParaRPr lang="en-US" dirty="0" smtClean="0"/>
          </a:p>
          <a:p>
            <a:r>
              <a:rPr lang="en-US" dirty="0" smtClean="0"/>
              <a:t> </a:t>
            </a:r>
          </a:p>
          <a:p>
            <a:endParaRPr lang="en-US" dirty="0"/>
          </a:p>
          <a:p>
            <a:endParaRPr lang="en-US" dirty="0" smtClean="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endParaRPr lang="en-US" dirty="0" smtClean="0"/>
          </a:p>
          <a:p>
            <a:pPr marL="294894" indent="-285750">
              <a:buFont typeface="Arial" pitchFamily="34" charset="0"/>
              <a:buChar char="•"/>
            </a:pPr>
            <a:endParaRPr lang="en-US" dirty="0"/>
          </a:p>
          <a:p>
            <a:pPr marL="294894" indent="-285750">
              <a:buFont typeface="Arial" pitchFamily="34" charset="0"/>
              <a:buChar char="•"/>
            </a:pPr>
            <a:r>
              <a:rPr lang="en-US" dirty="0" smtClean="0"/>
              <a:t>Enter the date, print your name, and sign here.</a:t>
            </a:r>
          </a:p>
        </p:txBody>
      </p:sp>
      <p:sp>
        <p:nvSpPr>
          <p:cNvPr id="5" name="Left Arrow 4"/>
          <p:cNvSpPr/>
          <p:nvPr/>
        </p:nvSpPr>
        <p:spPr>
          <a:xfrm rot="20613922">
            <a:off x="2688687" y="3850530"/>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977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 – FL-300</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You are the “Party Without Attorney.”  </a:t>
            </a:r>
          </a:p>
          <a:p>
            <a:pPr marL="294894" indent="-285750">
              <a:buFont typeface="Arial" pitchFamily="34" charset="0"/>
              <a:buChar char="•"/>
            </a:pPr>
            <a:endParaRPr lang="en-US" dirty="0"/>
          </a:p>
          <a:p>
            <a:pPr marL="294894" indent="-285750">
              <a:buFont typeface="Arial" pitchFamily="34" charset="0"/>
              <a:buChar char="•"/>
            </a:pPr>
            <a:r>
              <a:rPr lang="en-US" dirty="0" smtClean="0"/>
              <a:t>Enter your name, street address, city, state, zip code, and phone number here.  </a:t>
            </a:r>
          </a:p>
          <a:p>
            <a:pPr marL="294894" indent="-285750">
              <a:buFont typeface="Arial" pitchFamily="34" charset="0"/>
              <a:buChar char="•"/>
            </a:pPr>
            <a:endParaRPr lang="en-US" dirty="0"/>
          </a:p>
          <a:p>
            <a:pPr marL="294894" indent="-285750">
              <a:buFont typeface="Arial" pitchFamily="34" charset="0"/>
              <a:buChar char="•"/>
            </a:pPr>
            <a:r>
              <a:rPr lang="en-US" dirty="0" smtClean="0"/>
              <a:t>You should list the address where you receive mail.</a:t>
            </a:r>
            <a:endParaRPr lang="en-US" dirty="0"/>
          </a:p>
          <a:p>
            <a:endParaRPr lang="en-US" dirty="0" smtClean="0"/>
          </a:p>
        </p:txBody>
      </p:sp>
      <p:sp>
        <p:nvSpPr>
          <p:cNvPr id="5" name="Left Arrow 4"/>
          <p:cNvSpPr/>
          <p:nvPr/>
        </p:nvSpPr>
        <p:spPr>
          <a:xfrm>
            <a:off x="1854634" y="561886"/>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148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a:p>
          <a:p>
            <a:endParaRPr lang="en-US" dirty="0" smtClean="0"/>
          </a:p>
          <a:p>
            <a:endParaRPr lang="en-US" dirty="0"/>
          </a:p>
          <a:p>
            <a:endParaRPr lang="en-US" dirty="0" smtClean="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b="1" dirty="0" smtClean="0"/>
          </a:p>
          <a:p>
            <a:r>
              <a:rPr lang="en-US" b="1" dirty="0" smtClean="0"/>
              <a:t>Support Arrearage Summary</a:t>
            </a:r>
          </a:p>
          <a:p>
            <a:endParaRPr lang="en-US" dirty="0" smtClean="0"/>
          </a:p>
          <a:p>
            <a:pPr marL="294894" indent="-285750">
              <a:buFont typeface="Arial" pitchFamily="34" charset="0"/>
              <a:buChar char="•"/>
            </a:pPr>
            <a:r>
              <a:rPr lang="en-US" dirty="0" smtClean="0"/>
              <a:t>Complete this section after completing your Payment History Attachment(s).  </a:t>
            </a:r>
          </a:p>
        </p:txBody>
      </p:sp>
      <p:sp>
        <p:nvSpPr>
          <p:cNvPr id="5" name="Left Arrow 4"/>
          <p:cNvSpPr/>
          <p:nvPr/>
        </p:nvSpPr>
        <p:spPr>
          <a:xfrm rot="20613922">
            <a:off x="4692312" y="5022084"/>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3298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029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Payment History Attachment – FL-421</a:t>
            </a:r>
            <a:endParaRPr lang="en-US" dirty="0"/>
          </a:p>
        </p:txBody>
      </p:sp>
      <p:sp>
        <p:nvSpPr>
          <p:cNvPr id="3" name="Text Placeholder 2"/>
          <p:cNvSpPr>
            <a:spLocks noGrp="1"/>
          </p:cNvSpPr>
          <p:nvPr>
            <p:ph type="body" idx="2"/>
          </p:nvPr>
        </p:nvSpPr>
        <p:spPr>
          <a:xfrm>
            <a:off x="5521360" y="1143000"/>
            <a:ext cx="3383280" cy="5151120"/>
          </a:xfrm>
        </p:spPr>
        <p:txBody>
          <a:bodyPr/>
          <a:lstStyle/>
          <a:p>
            <a:pPr marL="294894" indent="-285750">
              <a:buFont typeface="Arial" pitchFamily="34" charset="0"/>
              <a:buChar char="•"/>
            </a:pPr>
            <a:r>
              <a:rPr lang="en-US" dirty="0" smtClean="0"/>
              <a:t>This form is used to provide a yearly and monthly breakdown of the amounts ordered, amounts paid by the other parent, and to calculate the amounts owed.</a:t>
            </a:r>
          </a:p>
          <a:p>
            <a:endParaRPr lang="en-US" dirty="0" smtClean="0"/>
          </a:p>
          <a:p>
            <a:pPr marL="294894" indent="-285750">
              <a:buFont typeface="Arial" pitchFamily="34" charset="0"/>
              <a:buChar char="•"/>
            </a:pPr>
            <a:r>
              <a:rPr lang="en-US" dirty="0"/>
              <a:t>Enter the case caption information and case number </a:t>
            </a:r>
            <a:r>
              <a:rPr lang="en-US" dirty="0" smtClean="0"/>
              <a:t>here.</a:t>
            </a:r>
            <a:endParaRPr lang="en-US" dirty="0"/>
          </a:p>
        </p:txBody>
      </p:sp>
      <p:sp>
        <p:nvSpPr>
          <p:cNvPr id="5" name="Left Arrow 4"/>
          <p:cNvSpPr/>
          <p:nvPr/>
        </p:nvSpPr>
        <p:spPr>
          <a:xfrm rot="20613922">
            <a:off x="5044415" y="414605"/>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835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029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Payment History Attachment</a:t>
            </a:r>
            <a:endParaRPr lang="en-US" dirty="0"/>
          </a:p>
        </p:txBody>
      </p:sp>
      <p:sp>
        <p:nvSpPr>
          <p:cNvPr id="3" name="Text Placeholder 2"/>
          <p:cNvSpPr>
            <a:spLocks noGrp="1"/>
          </p:cNvSpPr>
          <p:nvPr>
            <p:ph type="body" idx="2"/>
          </p:nvPr>
        </p:nvSpPr>
        <p:spPr>
          <a:xfrm>
            <a:off x="5486400" y="1143000"/>
            <a:ext cx="3383280" cy="5151120"/>
          </a:xfrm>
        </p:spPr>
        <p:txBody>
          <a:bodyPr/>
          <a:lstStyle/>
          <a:p>
            <a:pPr marL="294894" indent="-285750">
              <a:buFont typeface="Arial" pitchFamily="34" charset="0"/>
              <a:buChar char="•"/>
            </a:pPr>
            <a:r>
              <a:rPr lang="en-US" dirty="0" smtClean="0"/>
              <a:t>Check the box for the type of obligation or expense requested.</a:t>
            </a:r>
          </a:p>
          <a:p>
            <a:endParaRPr lang="en-US" dirty="0"/>
          </a:p>
          <a:p>
            <a:pPr marL="294894" indent="-285750">
              <a:buFont typeface="Arial" pitchFamily="34" charset="0"/>
              <a:buChar char="•"/>
            </a:pPr>
            <a:r>
              <a:rPr lang="en-US" dirty="0" smtClean="0"/>
              <a:t>Do not combine more than one type of support on one form.</a:t>
            </a:r>
            <a:endParaRPr lang="en-US" dirty="0"/>
          </a:p>
          <a:p>
            <a:endParaRPr lang="en-US" dirty="0"/>
          </a:p>
        </p:txBody>
      </p:sp>
      <p:sp>
        <p:nvSpPr>
          <p:cNvPr id="5" name="Left Arrow 4"/>
          <p:cNvSpPr/>
          <p:nvPr/>
        </p:nvSpPr>
        <p:spPr>
          <a:xfrm rot="20613922">
            <a:off x="4358615" y="87613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693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029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Payment History Attachment</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a:p>
          <a:p>
            <a:pPr marL="294894" indent="-285750">
              <a:buFont typeface="Arial" pitchFamily="34" charset="0"/>
              <a:buChar char="•"/>
            </a:pPr>
            <a:r>
              <a:rPr lang="en-US" dirty="0" smtClean="0"/>
              <a:t>Enter the year here (e.g., 2012).  </a:t>
            </a:r>
          </a:p>
          <a:p>
            <a:pPr marL="294894" indent="-285750">
              <a:buFont typeface="Arial" pitchFamily="34" charset="0"/>
              <a:buChar char="•"/>
            </a:pPr>
            <a:endParaRPr lang="en-US" dirty="0"/>
          </a:p>
          <a:p>
            <a:pPr marL="294894" indent="-285750">
              <a:buFont typeface="Arial" pitchFamily="34" charset="0"/>
              <a:buChar char="•"/>
            </a:pPr>
            <a:r>
              <a:rPr lang="en-US" dirty="0" smtClean="0"/>
              <a:t>Six (6) years of information may be shown on a single page. </a:t>
            </a:r>
          </a:p>
        </p:txBody>
      </p:sp>
      <p:sp>
        <p:nvSpPr>
          <p:cNvPr id="5" name="Left Arrow 4"/>
          <p:cNvSpPr/>
          <p:nvPr/>
        </p:nvSpPr>
        <p:spPr>
          <a:xfrm rot="20613922">
            <a:off x="1844014" y="11807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455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029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Payment History Attachment</a:t>
            </a:r>
            <a:endParaRPr lang="en-US" dirty="0"/>
          </a:p>
        </p:txBody>
      </p:sp>
      <p:sp>
        <p:nvSpPr>
          <p:cNvPr id="3" name="Text Placeholder 2"/>
          <p:cNvSpPr>
            <a:spLocks noGrp="1"/>
          </p:cNvSpPr>
          <p:nvPr>
            <p:ph type="body" idx="2"/>
          </p:nvPr>
        </p:nvSpPr>
        <p:spPr>
          <a:xfrm>
            <a:off x="5521360" y="1143000"/>
            <a:ext cx="3383280" cy="5151120"/>
          </a:xfrm>
        </p:spPr>
        <p:txBody>
          <a:bodyPr/>
          <a:lstStyle/>
          <a:p>
            <a:r>
              <a:rPr lang="en-US" dirty="0" smtClean="0"/>
              <a:t>This column shows the “Amount Ordered.”</a:t>
            </a:r>
          </a:p>
          <a:p>
            <a:endParaRPr lang="en-US" dirty="0"/>
          </a:p>
          <a:p>
            <a:pPr marL="294894" indent="-285750">
              <a:buFont typeface="Arial" pitchFamily="34" charset="0"/>
              <a:buChar char="•"/>
            </a:pPr>
            <a:r>
              <a:rPr lang="en-US" dirty="0" smtClean="0"/>
              <a:t>For Direct Expenses (e.g., child support or spousal support), enter the amount ordered for each month.</a:t>
            </a:r>
          </a:p>
          <a:p>
            <a:pPr marL="294894" indent="-285750">
              <a:buFont typeface="Arial" pitchFamily="34" charset="0"/>
              <a:buChar char="•"/>
            </a:pPr>
            <a:endParaRPr lang="en-US" dirty="0"/>
          </a:p>
          <a:p>
            <a:pPr marL="294894" indent="-285750">
              <a:buFont typeface="Arial" pitchFamily="34" charset="0"/>
              <a:buChar char="•"/>
            </a:pPr>
            <a:r>
              <a:rPr lang="en-US" dirty="0" smtClean="0"/>
              <a:t>For unreimbursed expenses, enter the total amount paid for each month preceded by “50%” (assuming there is an order for each party to equally share these costs).  For example, a bill for $250 would be entered as “50%($250).”</a:t>
            </a:r>
          </a:p>
        </p:txBody>
      </p:sp>
      <p:sp>
        <p:nvSpPr>
          <p:cNvPr id="5" name="Left Arrow 4"/>
          <p:cNvSpPr/>
          <p:nvPr/>
        </p:nvSpPr>
        <p:spPr>
          <a:xfrm rot="20613922">
            <a:off x="1409699" y="1618216"/>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492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029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Payment History Attachment</a:t>
            </a:r>
            <a:endParaRPr lang="en-US" dirty="0"/>
          </a:p>
        </p:txBody>
      </p:sp>
      <p:sp>
        <p:nvSpPr>
          <p:cNvPr id="3" name="Text Placeholder 2"/>
          <p:cNvSpPr>
            <a:spLocks noGrp="1"/>
          </p:cNvSpPr>
          <p:nvPr>
            <p:ph type="body" idx="2"/>
          </p:nvPr>
        </p:nvSpPr>
        <p:spPr>
          <a:xfrm>
            <a:off x="5521360" y="1143000"/>
            <a:ext cx="3383280" cy="5151120"/>
          </a:xfrm>
        </p:spPr>
        <p:txBody>
          <a:bodyPr/>
          <a:lstStyle/>
          <a:p>
            <a:r>
              <a:rPr lang="en-US" dirty="0" smtClean="0"/>
              <a:t>This column shows the “Amount Paid” by the other party - the party from whom you are seeking payment.</a:t>
            </a:r>
          </a:p>
          <a:p>
            <a:endParaRPr lang="en-US" dirty="0"/>
          </a:p>
          <a:p>
            <a:pPr marL="294894" indent="-285750">
              <a:buFont typeface="Arial" pitchFamily="34" charset="0"/>
              <a:buChar char="•"/>
            </a:pPr>
            <a:r>
              <a:rPr lang="en-US" dirty="0" smtClean="0"/>
              <a:t>If the other party made no payment, enter zero “0” in the same month next to “Amount Ordered.”</a:t>
            </a:r>
          </a:p>
        </p:txBody>
      </p:sp>
      <p:sp>
        <p:nvSpPr>
          <p:cNvPr id="5" name="Left Arrow 4"/>
          <p:cNvSpPr/>
          <p:nvPr/>
        </p:nvSpPr>
        <p:spPr>
          <a:xfrm rot="20613922">
            <a:off x="2171700" y="1618216"/>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9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5029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Payment History Attachment</a:t>
            </a:r>
            <a:endParaRPr lang="en-US" dirty="0"/>
          </a:p>
        </p:txBody>
      </p:sp>
      <p:sp>
        <p:nvSpPr>
          <p:cNvPr id="3" name="Text Placeholder 2"/>
          <p:cNvSpPr>
            <a:spLocks noGrp="1"/>
          </p:cNvSpPr>
          <p:nvPr>
            <p:ph type="body" idx="2"/>
          </p:nvPr>
        </p:nvSpPr>
        <p:spPr>
          <a:xfrm>
            <a:off x="5521360" y="1143000"/>
            <a:ext cx="3383280" cy="5151120"/>
          </a:xfrm>
        </p:spPr>
        <p:txBody>
          <a:bodyPr>
            <a:normAutofit lnSpcReduction="10000"/>
          </a:bodyPr>
          <a:lstStyle/>
          <a:p>
            <a:r>
              <a:rPr lang="en-US" dirty="0" smtClean="0"/>
              <a:t>For each year, you need to total the “Amount Ordered” and “Amount Paid” columns.</a:t>
            </a:r>
          </a:p>
          <a:p>
            <a:endParaRPr lang="en-US" dirty="0"/>
          </a:p>
          <a:p>
            <a:pPr marL="294894" indent="-285750">
              <a:buFont typeface="Arial" pitchFamily="34" charset="0"/>
              <a:buChar char="•"/>
            </a:pPr>
            <a:r>
              <a:rPr lang="en-US" dirty="0" smtClean="0"/>
              <a:t>In the TOTAL “Amount Ordered” column, calculate and add up each row for the other parent’s total amount owed.</a:t>
            </a:r>
          </a:p>
          <a:p>
            <a:pPr marL="294894" indent="-285750">
              <a:buFont typeface="Arial" pitchFamily="34" charset="0"/>
              <a:buChar char="•"/>
            </a:pPr>
            <a:endParaRPr lang="en-US" dirty="0"/>
          </a:p>
          <a:p>
            <a:pPr marL="294894" indent="-285750">
              <a:buFont typeface="Arial" pitchFamily="34" charset="0"/>
              <a:buChar char="•"/>
            </a:pPr>
            <a:r>
              <a:rPr lang="en-US" dirty="0" smtClean="0"/>
              <a:t>In the TOTAL “Amount Paid” column, add up each row for the other parent’s total amount paid.</a:t>
            </a:r>
          </a:p>
          <a:p>
            <a:pPr marL="294894" indent="-285750">
              <a:buFont typeface="Arial" pitchFamily="34" charset="0"/>
              <a:buChar char="•"/>
            </a:pPr>
            <a:endParaRPr lang="en-US" dirty="0"/>
          </a:p>
          <a:p>
            <a:pPr marL="294894" indent="-285750">
              <a:buFont typeface="Arial" pitchFamily="34" charset="0"/>
              <a:buChar char="•"/>
            </a:pPr>
            <a:r>
              <a:rPr lang="en-US" dirty="0" smtClean="0"/>
              <a:t>Add up all of the “Amount Ordered” yearly totals.  Then add up all of the “Amount Paid” yearly totals.</a:t>
            </a:r>
          </a:p>
          <a:p>
            <a:pPr marL="294894" indent="-285750">
              <a:buFont typeface="Arial" pitchFamily="34" charset="0"/>
              <a:buChar char="•"/>
            </a:pPr>
            <a:endParaRPr lang="en-US" dirty="0"/>
          </a:p>
          <a:p>
            <a:pPr marL="294894" indent="-285750">
              <a:buFont typeface="Arial" pitchFamily="34" charset="0"/>
              <a:buChar char="•"/>
            </a:pPr>
            <a:r>
              <a:rPr lang="en-US" dirty="0" smtClean="0"/>
              <a:t>Subtract the sum of the “Amount Paid” yearly totals from the sum of the “Amount Ordered” yearly totals.  This is the amount that will be entered on the Declaration of Payment History.</a:t>
            </a:r>
          </a:p>
        </p:txBody>
      </p:sp>
      <p:sp>
        <p:nvSpPr>
          <p:cNvPr id="5" name="Left Arrow 4"/>
          <p:cNvSpPr/>
          <p:nvPr/>
        </p:nvSpPr>
        <p:spPr>
          <a:xfrm rot="20613922">
            <a:off x="1309542" y="3587720"/>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rot="20613922">
            <a:off x="2155287" y="3556737"/>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1454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609600"/>
            <a:ext cx="3383280" cy="609600"/>
          </a:xfrm>
        </p:spPr>
        <p:txBody>
          <a:bodyPr>
            <a:normAutofit fontScale="90000"/>
          </a:bodyPr>
          <a:lstStyle/>
          <a:p>
            <a:pPr algn="ctr"/>
            <a:r>
              <a:rPr lang="en-US" dirty="0" smtClean="0"/>
              <a:t>Declaration of Payment History – PART 2</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pPr marL="294894" indent="-285750">
              <a:buFont typeface="Arial" pitchFamily="34" charset="0"/>
              <a:buChar char="•"/>
            </a:pPr>
            <a:r>
              <a:rPr lang="en-US" dirty="0" smtClean="0"/>
              <a:t>Information from the Payment History Attachment(s) will be input here.</a:t>
            </a:r>
          </a:p>
          <a:p>
            <a:endParaRPr lang="en-US" dirty="0"/>
          </a:p>
          <a:p>
            <a:pPr marL="294894" indent="-285750">
              <a:buFont typeface="Arial" pitchFamily="34" charset="0"/>
              <a:buChar char="•"/>
            </a:pPr>
            <a:r>
              <a:rPr lang="en-US" dirty="0" smtClean="0"/>
              <a:t>For each category for which you prepared a Payment History Attachment, enter the total unpaid amount (Total of Amount Ordered minus Total of Amount Paid) here.</a:t>
            </a:r>
          </a:p>
        </p:txBody>
      </p:sp>
      <p:sp>
        <p:nvSpPr>
          <p:cNvPr id="5" name="Left Arrow 4"/>
          <p:cNvSpPr/>
          <p:nvPr/>
        </p:nvSpPr>
        <p:spPr>
          <a:xfrm rot="20613922">
            <a:off x="2460087" y="4793484"/>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4356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a:p>
          <a:p>
            <a:endParaRPr lang="en-US" dirty="0" smtClean="0"/>
          </a:p>
          <a:p>
            <a:endParaRPr lang="en-US" dirty="0"/>
          </a:p>
          <a:p>
            <a:endParaRPr lang="en-US" dirty="0" smtClean="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294894" indent="-285750">
              <a:buFont typeface="Arial" pitchFamily="34" charset="0"/>
              <a:buChar char="•"/>
            </a:pPr>
            <a:r>
              <a:rPr lang="en-US" dirty="0" smtClean="0"/>
              <a:t>If you do not know the amount of interest owed, enter “+” here.</a:t>
            </a:r>
          </a:p>
        </p:txBody>
      </p:sp>
      <p:sp>
        <p:nvSpPr>
          <p:cNvPr id="5" name="Left Arrow 4"/>
          <p:cNvSpPr/>
          <p:nvPr/>
        </p:nvSpPr>
        <p:spPr>
          <a:xfrm rot="20613922">
            <a:off x="3679287" y="4793484"/>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9196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151120"/>
          </a:xfrm>
        </p:spPr>
        <p:txBody>
          <a:bodyPr/>
          <a:lstStyle/>
          <a:p>
            <a:endParaRPr lang="en-US" dirty="0"/>
          </a:p>
          <a:p>
            <a:endParaRPr lang="en-US" dirty="0" smtClean="0"/>
          </a:p>
          <a:p>
            <a:endParaRPr lang="en-US" dirty="0"/>
          </a:p>
          <a:p>
            <a:endParaRPr lang="en-US" dirty="0" smtClean="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294894" indent="-285750">
              <a:buFont typeface="Arial" pitchFamily="34" charset="0"/>
              <a:buChar char="•"/>
            </a:pPr>
            <a:r>
              <a:rPr lang="en-US" dirty="0" smtClean="0"/>
              <a:t>Add the “Principal” and “Interest” columns and enter the amount here.</a:t>
            </a:r>
          </a:p>
        </p:txBody>
      </p:sp>
      <p:sp>
        <p:nvSpPr>
          <p:cNvPr id="5" name="Left Arrow 4"/>
          <p:cNvSpPr/>
          <p:nvPr/>
        </p:nvSpPr>
        <p:spPr>
          <a:xfrm rot="20613922">
            <a:off x="4746087" y="4793484"/>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1695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“IN PRO PER” means you do not have an attorney and are representing yourself.  </a:t>
            </a:r>
          </a:p>
          <a:p>
            <a:pPr marL="294894" indent="-285750">
              <a:buFont typeface="Arial" pitchFamily="34" charset="0"/>
              <a:buChar char="•"/>
            </a:pPr>
            <a:endParaRPr lang="en-US" dirty="0"/>
          </a:p>
          <a:p>
            <a:pPr marL="294894" indent="-285750">
              <a:buFont typeface="Arial" pitchFamily="34" charset="0"/>
              <a:buChar char="•"/>
            </a:pPr>
            <a:r>
              <a:rPr lang="en-US" dirty="0" smtClean="0"/>
              <a:t>If Orange County Child Support Services (CSS) is involved, you will have a CSS case number which should be entered here.</a:t>
            </a:r>
          </a:p>
        </p:txBody>
      </p:sp>
      <p:sp>
        <p:nvSpPr>
          <p:cNvPr id="5" name="Left Arrow 4"/>
          <p:cNvSpPr/>
          <p:nvPr/>
        </p:nvSpPr>
        <p:spPr>
          <a:xfrm>
            <a:off x="2781300" y="990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236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71"/>
            <a:ext cx="5099873" cy="64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298704"/>
          </a:xfrm>
        </p:spPr>
        <p:txBody>
          <a:bodyPr>
            <a:normAutofit fontScale="90000"/>
          </a:bodyPr>
          <a:lstStyle/>
          <a:p>
            <a:pPr algn="ctr"/>
            <a:r>
              <a:rPr lang="en-US" dirty="0" smtClean="0"/>
              <a:t>Declaration of Payment History </a:t>
            </a:r>
            <a:endParaRPr lang="en-US" dirty="0"/>
          </a:p>
        </p:txBody>
      </p:sp>
      <p:sp>
        <p:nvSpPr>
          <p:cNvPr id="3" name="Text Placeholder 2"/>
          <p:cNvSpPr>
            <a:spLocks noGrp="1"/>
          </p:cNvSpPr>
          <p:nvPr>
            <p:ph type="body" idx="2"/>
          </p:nvPr>
        </p:nvSpPr>
        <p:spPr>
          <a:xfrm>
            <a:off x="5521360" y="1143000"/>
            <a:ext cx="3383280" cy="5486400"/>
          </a:xfrm>
        </p:spPr>
        <p:txBody>
          <a:bodyPr/>
          <a:lstStyle/>
          <a:p>
            <a:endParaRPr lang="en-US" dirty="0"/>
          </a:p>
          <a:p>
            <a:endParaRPr lang="en-US" dirty="0" smtClean="0"/>
          </a:p>
          <a:p>
            <a:endParaRPr lang="en-US" dirty="0"/>
          </a:p>
          <a:p>
            <a:endParaRPr lang="en-US" dirty="0" smtClean="0"/>
          </a:p>
          <a:p>
            <a:r>
              <a:rPr lang="en-US" dirty="0" smtClean="0"/>
              <a:t>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a:p>
            <a:pPr marL="294894" indent="-285750">
              <a:buFont typeface="Arial" pitchFamily="34" charset="0"/>
              <a:buChar char="•"/>
            </a:pPr>
            <a:r>
              <a:rPr lang="en-US" dirty="0"/>
              <a:t>Enter the date, print your name, and sign here.</a:t>
            </a:r>
          </a:p>
        </p:txBody>
      </p:sp>
      <p:sp>
        <p:nvSpPr>
          <p:cNvPr id="5" name="Left Arrow 4"/>
          <p:cNvSpPr/>
          <p:nvPr/>
        </p:nvSpPr>
        <p:spPr>
          <a:xfrm rot="20613922">
            <a:off x="3222087" y="6165083"/>
            <a:ext cx="521373"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99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 – FL-334</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pPr marL="294894" indent="-285750">
              <a:buFont typeface="Arial" pitchFamily="34" charset="0"/>
              <a:buChar char="•"/>
            </a:pPr>
            <a:endParaRPr lang="en-US" dirty="0" smtClean="0"/>
          </a:p>
          <a:p>
            <a:pPr marL="294894" indent="-285750">
              <a:buFont typeface="Arial" pitchFamily="34" charset="0"/>
              <a:buChar char="•"/>
            </a:pPr>
            <a:r>
              <a:rPr lang="en-US" dirty="0" smtClean="0"/>
              <a:t>Complete this form to show the Court that you have verified the address of the person you are serving.</a:t>
            </a:r>
            <a:endParaRPr lang="en-US" dirty="0"/>
          </a:p>
          <a:p>
            <a:r>
              <a:rPr lang="en-US" dirty="0" smtClean="0"/>
              <a:t> </a:t>
            </a:r>
          </a:p>
          <a:p>
            <a:pPr marL="294894" indent="-285750">
              <a:buFont typeface="Arial" pitchFamily="34" charset="0"/>
              <a:buChar char="•"/>
            </a:pPr>
            <a:r>
              <a:rPr lang="en-US" dirty="0" smtClean="0"/>
              <a:t>It is required for all Proofs of Service by Mail for documents served after the judgment is entered in a case.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751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pPr marL="294894" indent="-285750">
              <a:buFont typeface="Arial" pitchFamily="34" charset="0"/>
              <a:buChar char="•"/>
            </a:pPr>
            <a:r>
              <a:rPr lang="en-US" dirty="0" smtClean="0"/>
              <a:t>Enter your information here.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211889" y="345186"/>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104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pPr marL="294894" indent="-285750">
              <a:buFont typeface="Arial" pitchFamily="34" charset="0"/>
              <a:buChar char="•"/>
            </a:pPr>
            <a:r>
              <a:rPr lang="en-US" dirty="0"/>
              <a:t>Enter the names of Petitioner, Respondent, and Other Parent (if applicable) here.</a:t>
            </a:r>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449277" y="1751282"/>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664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47800"/>
            <a:ext cx="3383280" cy="5173495"/>
          </a:xfrm>
        </p:spPr>
        <p:txBody>
          <a:bodyPr>
            <a:normAutofit/>
          </a:bodyPr>
          <a:lstStyle/>
          <a:p>
            <a:endParaRPr lang="en-US" dirty="0" smtClean="0"/>
          </a:p>
          <a:p>
            <a:endParaRPr lang="en-US" dirty="0" smtClean="0"/>
          </a:p>
          <a:p>
            <a:endParaRPr lang="en-US" dirty="0"/>
          </a:p>
          <a:p>
            <a:endParaRPr lang="en-US" dirty="0" smtClean="0"/>
          </a:p>
          <a:p>
            <a:pPr marL="294894" indent="-285750">
              <a:buFont typeface="Arial" pitchFamily="34" charset="0"/>
              <a:buChar char="•"/>
            </a:pPr>
            <a:r>
              <a:rPr lang="en-US" dirty="0" smtClean="0"/>
              <a:t>Enter the Orange County Superior Court case number here.</a:t>
            </a:r>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354889" y="2265841"/>
            <a:ext cx="52577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487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r>
              <a:rPr lang="en-US" b="1" dirty="0" smtClean="0"/>
              <a:t>Item 1.  </a:t>
            </a:r>
            <a:r>
              <a:rPr lang="en-US" dirty="0" smtClean="0"/>
              <a:t>Check the box that represents who you are in the case.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774958" y="2530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275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2.  </a:t>
            </a:r>
            <a:r>
              <a:rPr lang="en-US" dirty="0" smtClean="0"/>
              <a:t>Check this box if your Request for Order is regarding child support only and CSS is involved in your case.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55358" y="2758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787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b="1" dirty="0" smtClean="0"/>
              <a:t>Item 3.  </a:t>
            </a:r>
            <a:r>
              <a:rPr lang="en-US" dirty="0" smtClean="0"/>
              <a:t>Check this box if you did not check Item 2.</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55357" y="311706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6373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b="1" dirty="0" smtClean="0"/>
              <a:t>Item 3.a.  </a:t>
            </a:r>
            <a:r>
              <a:rPr lang="en-US" dirty="0" smtClean="0"/>
              <a:t>Enter the address of the party who is being served by mail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521443" y="3833829"/>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0091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3.b.  </a:t>
            </a:r>
            <a:r>
              <a:rPr lang="en-US" dirty="0" smtClean="0"/>
              <a:t>Check one of these boxes to indicate how you know the service address is correct.  If you check (6), describe the method used to confirm the address.  If you need more space, attach a page labeled “Attachment 3b(6).”</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880367" y="419221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204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court address information here.</a:t>
            </a:r>
          </a:p>
        </p:txBody>
      </p:sp>
      <p:sp>
        <p:nvSpPr>
          <p:cNvPr id="5" name="Left Arrow 4"/>
          <p:cNvSpPr/>
          <p:nvPr/>
        </p:nvSpPr>
        <p:spPr>
          <a:xfrm>
            <a:off x="2773162" y="1371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49873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Declaration Regarding Address Verification</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pPr marL="294894" indent="-285750">
              <a:buFont typeface="Arial" pitchFamily="34" charset="0"/>
              <a:buChar char="•"/>
            </a:pPr>
            <a:r>
              <a:rPr lang="en-US" dirty="0" smtClean="0"/>
              <a:t>Enter the date, print your name, and sign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 y="228600"/>
            <a:ext cx="5306568" cy="6572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860557" y="58066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7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 – FL-335</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pPr marL="294894" indent="-285750">
              <a:buFont typeface="Arial" pitchFamily="34" charset="0"/>
              <a:buChar char="•"/>
            </a:pPr>
            <a:r>
              <a:rPr lang="en-US" dirty="0" smtClean="0"/>
              <a:t>Someone over the age of 18 who is not a party to the case needs to perform your actual service for you (i.e., placing a copy of the filed documents into a postal mail box).  </a:t>
            </a:r>
          </a:p>
          <a:p>
            <a:pPr marL="294894" indent="-285750">
              <a:buFont typeface="Arial" pitchFamily="34" charset="0"/>
              <a:buChar char="•"/>
            </a:pPr>
            <a:endParaRPr lang="en-US" b="1" dirty="0"/>
          </a:p>
          <a:p>
            <a:pPr marL="294894" indent="-285750">
              <a:buFont typeface="Arial" pitchFamily="34" charset="0"/>
              <a:buChar char="•"/>
            </a:pPr>
            <a:r>
              <a:rPr lang="en-US" b="1" dirty="0" smtClean="0"/>
              <a:t>California law does not permit you to do your own service</a:t>
            </a:r>
            <a:r>
              <a:rPr lang="en-US" dirty="0" smtClean="0"/>
              <a:t>.</a:t>
            </a:r>
          </a:p>
          <a:p>
            <a:endParaRPr lang="en-US" dirty="0"/>
          </a:p>
          <a:p>
            <a:pPr marL="294894" indent="-285750">
              <a:buFont typeface="Arial" pitchFamily="34" charset="0"/>
              <a:buChar char="•"/>
            </a:pPr>
            <a:r>
              <a:rPr lang="en-US" dirty="0" smtClean="0"/>
              <a:t>That person – the “server” – will complete the form, which you must then have filed with the Court.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053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pPr marL="294894" indent="-285750">
              <a:buFont typeface="Arial" pitchFamily="34" charset="0"/>
              <a:buChar char="•"/>
            </a:pPr>
            <a:r>
              <a:rPr lang="en-US" dirty="0" smtClean="0"/>
              <a:t>Enter your information, case name, and case number here.</a:t>
            </a:r>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022357" y="38390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180041">
            <a:off x="3146525" y="15394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180041">
            <a:off x="4597643" y="14940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351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pPr marL="294894" indent="-285750">
              <a:buFont typeface="Arial" pitchFamily="34" charset="0"/>
              <a:buChar char="•"/>
            </a:pPr>
            <a:r>
              <a:rPr lang="en-US" dirty="0" smtClean="0"/>
              <a:t>Enter the date, time, and department (courtroom) for the hearing here.</a:t>
            </a:r>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168414" y="17680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0777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r>
              <a:rPr lang="en-US" b="1" dirty="0" smtClean="0"/>
              <a:t>Item 2.  </a:t>
            </a:r>
            <a:r>
              <a:rPr lang="en-US" dirty="0" smtClean="0"/>
              <a:t>The server enters his/her address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774957" y="27586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7299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3.  </a:t>
            </a:r>
            <a:r>
              <a:rPr lang="en-US" dirty="0" smtClean="0"/>
              <a:t>Enter the title(s) of the  document(s) served on the other party here (e.g., Request for Order and Supporting Declaration, Income and Expense Declaration, blank responsive pleadings).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45728" y="3356758"/>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8288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r>
              <a:rPr lang="en-US" b="1" dirty="0" smtClean="0"/>
              <a:t>Item 3.a and b.  </a:t>
            </a:r>
            <a:r>
              <a:rPr lang="en-US" dirty="0" smtClean="0"/>
              <a:t>The server will check one of these two boxes, depending on how the documents are mailed.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641406" y="3977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8231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4.a.  </a:t>
            </a:r>
            <a:r>
              <a:rPr lang="en-US" dirty="0" smtClean="0"/>
              <a:t>Enter the name of the person to whom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031756" y="4663684"/>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188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4.b.  </a:t>
            </a:r>
            <a:r>
              <a:rPr lang="en-US" dirty="0" smtClean="0"/>
              <a:t>Enter the address where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1979109" y="4739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6330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4.c.  </a:t>
            </a:r>
            <a:r>
              <a:rPr lang="en-US" dirty="0" smtClean="0"/>
              <a:t>The server enters the date on which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301240" y="49684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989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the names of Petitioner, Respondent, and Other Parent (if applicable) here.</a:t>
            </a:r>
          </a:p>
          <a:p>
            <a:pPr marL="294894" indent="-285750">
              <a:buFont typeface="Arial" pitchFamily="34" charset="0"/>
              <a:buChar char="•"/>
            </a:pPr>
            <a:endParaRPr lang="en-US" dirty="0"/>
          </a:p>
          <a:p>
            <a:pPr marL="294894" indent="-285750">
              <a:buFont typeface="Arial" pitchFamily="34" charset="0"/>
              <a:buChar char="•"/>
            </a:pPr>
            <a:r>
              <a:rPr lang="en-US" dirty="0" smtClean="0"/>
              <a:t>NOTE:  Use another filed document in the case as a reference.  The case caption does not change.  If you are the Respondent named in the original document filed in the case, you will always be the Respondent, even if you are the one filing the Request for Order.</a:t>
            </a:r>
          </a:p>
        </p:txBody>
      </p:sp>
      <p:sp>
        <p:nvSpPr>
          <p:cNvPr id="5" name="Left Arrow 4"/>
          <p:cNvSpPr/>
          <p:nvPr/>
        </p:nvSpPr>
        <p:spPr>
          <a:xfrm>
            <a:off x="2895600" y="17526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7581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4.d.  </a:t>
            </a:r>
            <a:r>
              <a:rPr lang="en-US" dirty="0" smtClean="0"/>
              <a:t>The server enters the city and state where the documents were mailed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470157" y="512088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41504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t>Item 5.  </a:t>
            </a:r>
            <a:r>
              <a:rPr lang="en-US" dirty="0" smtClean="0"/>
              <a:t>This box is checked if a Declaration Regarding Address Verification was completed and filed.  A copy of that Declaration should be attached to the Proof of Service. </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79158" y="519708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2230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Service by Mail</a:t>
            </a:r>
            <a:endParaRPr lang="en-US" dirty="0"/>
          </a:p>
        </p:txBody>
      </p:sp>
      <p:sp>
        <p:nvSpPr>
          <p:cNvPr id="3" name="Text Placeholder 2"/>
          <p:cNvSpPr>
            <a:spLocks noGrp="1"/>
          </p:cNvSpPr>
          <p:nvPr>
            <p:ph type="body" idx="2"/>
          </p:nvPr>
        </p:nvSpPr>
        <p:spPr>
          <a:xfrm>
            <a:off x="5562600" y="1455904"/>
            <a:ext cx="3383280" cy="5173495"/>
          </a:xfrm>
        </p:spPr>
        <p:txBody>
          <a:bodyPr>
            <a:normAutofit lnSpcReduction="10000"/>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pPr marL="294894" indent="-285750">
              <a:buFont typeface="Arial" pitchFamily="34" charset="0"/>
              <a:buChar char="•"/>
            </a:pPr>
            <a:r>
              <a:rPr lang="en-US" dirty="0" smtClean="0"/>
              <a:t>The server dates, prints his/her name, and signs here.</a:t>
            </a:r>
          </a:p>
          <a:p>
            <a:endParaRPr lang="en-US" dirty="0"/>
          </a:p>
          <a:p>
            <a:pPr marL="294894" indent="-285750">
              <a:buFont typeface="Arial" pitchFamily="34" charset="0"/>
              <a:buChar char="•"/>
            </a:pPr>
            <a:r>
              <a:rPr lang="en-US" dirty="0" smtClean="0"/>
              <a:t>The Proof of Service must then be filed with the Court.</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52400"/>
            <a:ext cx="5379720" cy="663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869957" y="593382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4964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 – FL-330</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pPr marL="294894" indent="-285750">
              <a:buFont typeface="Arial" pitchFamily="34" charset="0"/>
              <a:buChar char="•"/>
            </a:pPr>
            <a:r>
              <a:rPr lang="en-US" dirty="0" smtClean="0"/>
              <a:t>Someone over the age of 18 who is not a party to the case needs to do your actual service for you. </a:t>
            </a:r>
          </a:p>
          <a:p>
            <a:pPr marL="294894" indent="-285750">
              <a:buFont typeface="Arial" pitchFamily="34" charset="0"/>
              <a:buChar char="•"/>
            </a:pPr>
            <a:endParaRPr lang="en-US" b="1" dirty="0"/>
          </a:p>
          <a:p>
            <a:pPr marL="294894" indent="-285750">
              <a:buFont typeface="Arial" pitchFamily="34" charset="0"/>
              <a:buChar char="•"/>
            </a:pPr>
            <a:r>
              <a:rPr lang="en-US" b="1" dirty="0" smtClean="0"/>
              <a:t>California </a:t>
            </a:r>
            <a:r>
              <a:rPr lang="en-US" b="1" dirty="0"/>
              <a:t>law does not permit you to do your own service</a:t>
            </a:r>
            <a:r>
              <a:rPr lang="en-US" dirty="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0849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pPr marL="294894" indent="-285750">
              <a:buFont typeface="Arial" pitchFamily="34" charset="0"/>
              <a:buChar char="•"/>
            </a:pPr>
            <a:r>
              <a:rPr lang="en-US" dirty="0"/>
              <a:t>Enter your information, </a:t>
            </a:r>
            <a:r>
              <a:rPr lang="en-US" dirty="0" smtClean="0"/>
              <a:t>case name, </a:t>
            </a:r>
            <a:r>
              <a:rPr lang="en-US" dirty="0"/>
              <a:t>and </a:t>
            </a:r>
            <a:r>
              <a:rPr lang="en-US" dirty="0" smtClean="0"/>
              <a:t>case number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2688989" y="250513"/>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180041">
            <a:off x="3450989" y="1757552"/>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rot="19180041">
            <a:off x="5307839" y="1790611"/>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879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pPr marL="294894" indent="-285750">
              <a:buFont typeface="Arial" pitchFamily="34" charset="0"/>
              <a:buChar char="•"/>
            </a:pPr>
            <a:r>
              <a:rPr lang="en-US" dirty="0"/>
              <a:t>Enter the date, time, and department (courtroom) for the hearing here.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496284" y="1943188"/>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494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r>
              <a:rPr lang="en-US" b="1" dirty="0" smtClean="0"/>
              <a:t>Item 2.  </a:t>
            </a:r>
            <a:r>
              <a:rPr lang="en-US" dirty="0" smtClean="0"/>
              <a:t>The server enters the name of the person served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1850789" y="26289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489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3.  </a:t>
            </a:r>
            <a:r>
              <a:rPr lang="en-US" dirty="0" smtClean="0"/>
              <a:t>Enter the title(s) of the document(s) being served on the other party here (e.g., Request for Order, Income and Expense Declaration, blank responsive pleadings).</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4136788" y="3080832"/>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5707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t>Item 4.  </a:t>
            </a:r>
            <a:r>
              <a:rPr lang="en-US" dirty="0" smtClean="0"/>
              <a:t>The server enters the date, time, and address where the other party was served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414451" y="35433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0754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r>
              <a:rPr lang="en-US" b="1" dirty="0" smtClean="0"/>
              <a:t>Item 5.  </a:t>
            </a:r>
            <a:r>
              <a:rPr lang="en-US" dirty="0" smtClean="0"/>
              <a:t>Check the box that describes the server (usually “a” is checked).</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255579" y="4362796"/>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423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Enter your Orange County Superior Court case number here.</a:t>
            </a:r>
          </a:p>
        </p:txBody>
      </p:sp>
      <p:sp>
        <p:nvSpPr>
          <p:cNvPr id="5" name="Left Arrow 4"/>
          <p:cNvSpPr/>
          <p:nvPr/>
        </p:nvSpPr>
        <p:spPr>
          <a:xfrm>
            <a:off x="4762501" y="2240872"/>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10311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b="1" dirty="0" smtClean="0"/>
          </a:p>
          <a:p>
            <a:endParaRPr lang="en-US" b="1" dirty="0"/>
          </a:p>
          <a:p>
            <a:r>
              <a:rPr lang="en-US" b="1" dirty="0" smtClean="0"/>
              <a:t>Item 6.  </a:t>
            </a:r>
            <a:r>
              <a:rPr lang="en-US" dirty="0" smtClean="0"/>
              <a:t>The server enters her/his name, address, and telephone number here.</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5073790" y="49911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76350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r>
              <a:rPr lang="en-US" b="1" dirty="0" smtClean="0"/>
              <a:t>Item 7.  </a:t>
            </a:r>
            <a:r>
              <a:rPr lang="en-US" dirty="0" smtClean="0"/>
              <a:t>If the server is not a California sheriff or marshal, check this box.</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18246" y="54483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3518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609600"/>
            <a:ext cx="3383280" cy="877824"/>
          </a:xfrm>
        </p:spPr>
        <p:txBody>
          <a:bodyPr/>
          <a:lstStyle/>
          <a:p>
            <a:pPr algn="ctr"/>
            <a:r>
              <a:rPr lang="en-US" dirty="0" smtClean="0"/>
              <a:t>Proof of Personal Service</a:t>
            </a:r>
            <a:endParaRPr lang="en-US" dirty="0"/>
          </a:p>
        </p:txBody>
      </p:sp>
      <p:sp>
        <p:nvSpPr>
          <p:cNvPr id="3" name="Text Placeholder 2"/>
          <p:cNvSpPr>
            <a:spLocks noGrp="1"/>
          </p:cNvSpPr>
          <p:nvPr>
            <p:ph type="body" idx="2"/>
          </p:nvPr>
        </p:nvSpPr>
        <p:spPr>
          <a:xfrm>
            <a:off x="5715000" y="1455904"/>
            <a:ext cx="3230880" cy="5173495"/>
          </a:xfrm>
        </p:spPr>
        <p:txBody>
          <a:bodyPr>
            <a:normAutofit/>
          </a:bodyPr>
          <a:lstStyle/>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a:p>
          <a:p>
            <a:pPr marL="294894" indent="-285750">
              <a:buFont typeface="Arial" pitchFamily="34" charset="0"/>
              <a:buChar char="•"/>
            </a:pPr>
            <a:r>
              <a:rPr lang="en-US" dirty="0" smtClean="0"/>
              <a:t>The server dates, prints his/her name, and signs here.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8" name="Text Placeholder 2"/>
          <p:cNvSpPr txBox="1">
            <a:spLocks/>
          </p:cNvSpPr>
          <p:nvPr/>
        </p:nvSpPr>
        <p:spPr>
          <a:xfrm>
            <a:off x="5715000" y="1608304"/>
            <a:ext cx="3383280" cy="5173495"/>
          </a:xfrm>
          <a:prstGeom prst="rect">
            <a:avLst/>
          </a:prstGeom>
        </p:spPr>
        <p:txBody>
          <a:bodyPr vert="horz">
            <a:normAutofit/>
          </a:bodyPr>
          <a:lstStyle>
            <a:lvl1pPr marL="9144" indent="0" algn="l" rtl="0" eaLnBrk="1" latinLnBrk="0" hangingPunct="1">
              <a:spcBef>
                <a:spcPts val="300"/>
              </a:spcBef>
              <a:buClr>
                <a:schemeClr val="accent3"/>
              </a:buClr>
              <a:buFont typeface="Georgia"/>
              <a:buNone/>
              <a:defRPr kumimoji="0" sz="14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None/>
              <a:defRPr kumimoji="0" sz="12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None/>
              <a:defRPr kumimoji="0" sz="10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None/>
              <a:defRPr kumimoji="0" sz="9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None/>
              <a:defRPr kumimoji="0" sz="9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1"/>
            <a:ext cx="555696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rot="19180041">
            <a:off x="3450989" y="5905589"/>
            <a:ext cx="437431"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757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04800" y="685800"/>
            <a:ext cx="8355776" cy="5866447"/>
          </a:xfrm>
        </p:spPr>
        <p:txBody>
          <a:bodyPr>
            <a:normAutofit/>
          </a:bodyPr>
          <a:lstStyle/>
          <a:p>
            <a:pPr algn="ctr"/>
            <a:r>
              <a:rPr lang="en-US" sz="1600" b="1" dirty="0" smtClean="0"/>
              <a:t>Next Steps</a:t>
            </a:r>
          </a:p>
          <a:p>
            <a:endParaRPr lang="en-US" sz="1600" b="1" dirty="0"/>
          </a:p>
          <a:p>
            <a:r>
              <a:rPr lang="en-US" sz="1600" dirty="0" smtClean="0"/>
              <a:t>After you have completed all of your documents, you will need to make copies as follows:</a:t>
            </a:r>
          </a:p>
          <a:p>
            <a:endParaRPr lang="en-US" sz="1600" dirty="0"/>
          </a:p>
          <a:p>
            <a:pPr marL="352044" indent="-342900">
              <a:buFont typeface="Arial" pitchFamily="34" charset="0"/>
              <a:buChar char="•"/>
            </a:pPr>
            <a:r>
              <a:rPr lang="en-US" sz="1600" dirty="0" smtClean="0"/>
              <a:t>The original is filed with the Court.</a:t>
            </a:r>
          </a:p>
          <a:p>
            <a:pPr marL="352044" indent="-342900">
              <a:buFont typeface="Arial" pitchFamily="34" charset="0"/>
              <a:buChar char="•"/>
            </a:pPr>
            <a:r>
              <a:rPr lang="en-US" sz="1600" dirty="0" smtClean="0"/>
              <a:t>One copy is for your records.</a:t>
            </a:r>
          </a:p>
          <a:p>
            <a:pPr marL="352044" indent="-342900">
              <a:buFont typeface="Arial" pitchFamily="34" charset="0"/>
              <a:buChar char="•"/>
            </a:pPr>
            <a:r>
              <a:rPr lang="en-US" sz="1600" dirty="0" smtClean="0"/>
              <a:t>Another copy is for the other party in the case.</a:t>
            </a:r>
          </a:p>
          <a:p>
            <a:pPr marL="352044" indent="-342900">
              <a:buFont typeface="Arial" pitchFamily="34" charset="0"/>
              <a:buChar char="•"/>
            </a:pPr>
            <a:r>
              <a:rPr lang="en-US" sz="1600" dirty="0" smtClean="0"/>
              <a:t>If CSS is involved, you will need an additional copy for the agency.</a:t>
            </a:r>
          </a:p>
          <a:p>
            <a:pPr marL="352044" indent="-342900">
              <a:buFont typeface="Arial" pitchFamily="34" charset="0"/>
              <a:buChar char="•"/>
            </a:pPr>
            <a:r>
              <a:rPr lang="en-US" sz="1600" dirty="0" smtClean="0"/>
              <a:t>If the other party has an attorney of record, you will need an additional copy for the attorney.</a:t>
            </a:r>
          </a:p>
          <a:p>
            <a:pPr marL="352044" indent="-342900">
              <a:buFont typeface="Arial" pitchFamily="34" charset="0"/>
              <a:buChar char="•"/>
            </a:pPr>
            <a:endParaRPr lang="en-US" sz="1600" dirty="0"/>
          </a:p>
          <a:p>
            <a:pPr marL="352044" indent="-342900">
              <a:buFont typeface="Arial" pitchFamily="34" charset="0"/>
              <a:buChar char="•"/>
            </a:pPr>
            <a:endParaRPr lang="en-US" sz="1600" dirty="0" smtClean="0"/>
          </a:p>
          <a:p>
            <a:r>
              <a:rPr lang="en-US" sz="1600" dirty="0" smtClean="0"/>
              <a:t>You are ready to schedule a document review at the Self-Help Center or go directly to the Clerk’s Office to file your documents.</a:t>
            </a:r>
          </a:p>
          <a:p>
            <a:endParaRPr lang="en-US" sz="1600" dirty="0"/>
          </a:p>
          <a:p>
            <a:r>
              <a:rPr lang="en-US" sz="1600" dirty="0" smtClean="0"/>
              <a:t>You will file your documents in the Clerk’s Office at the </a:t>
            </a:r>
            <a:r>
              <a:rPr lang="en-US" sz="1600" dirty="0" err="1" smtClean="0"/>
              <a:t>Lamoreaux</a:t>
            </a:r>
            <a:r>
              <a:rPr lang="en-US" sz="1600" dirty="0" smtClean="0"/>
              <a:t> Justice Center (7</a:t>
            </a:r>
            <a:r>
              <a:rPr lang="en-US" sz="1600" baseline="30000" dirty="0" smtClean="0"/>
              <a:t>th</a:t>
            </a:r>
            <a:r>
              <a:rPr lang="en-US" sz="1600" dirty="0" smtClean="0"/>
              <a:t> Floor, Room 706) or the Family Law Window at the Civil Clerk’s office at the Central Justice Center.</a:t>
            </a:r>
            <a:endParaRPr lang="en-US" dirty="0" smtClean="0"/>
          </a:p>
        </p:txBody>
      </p:sp>
    </p:spTree>
    <p:extLst>
      <p:ext uri="{BB962C8B-B14F-4D97-AF65-F5344CB8AC3E}">
        <p14:creationId xmlns:p14="http://schemas.microsoft.com/office/powerpoint/2010/main" val="85202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dirty="0" smtClean="0"/>
              <a:t>Check the boxes for Other.</a:t>
            </a:r>
          </a:p>
          <a:p>
            <a:pPr marL="294894" indent="-285750">
              <a:buFont typeface="Arial" pitchFamily="34" charset="0"/>
              <a:buChar char="•"/>
            </a:pPr>
            <a:endParaRPr lang="en-US" dirty="0" smtClean="0"/>
          </a:p>
          <a:p>
            <a:pPr marL="294894" indent="-285750">
              <a:buFont typeface="Arial" pitchFamily="34" charset="0"/>
              <a:buChar char="•"/>
            </a:pPr>
            <a:r>
              <a:rPr lang="en-US" dirty="0" smtClean="0"/>
              <a:t>Enter “Accounting” under the “Other” box.</a:t>
            </a:r>
          </a:p>
        </p:txBody>
      </p:sp>
      <p:sp>
        <p:nvSpPr>
          <p:cNvPr id="6" name="Left Arrow 5"/>
          <p:cNvSpPr/>
          <p:nvPr/>
        </p:nvSpPr>
        <p:spPr>
          <a:xfrm rot="19622541">
            <a:off x="3347537" y="2114605"/>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9767357">
            <a:off x="2590734" y="2011903"/>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99138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5181600" cy="670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6600" y="768096"/>
            <a:ext cx="3383280" cy="877824"/>
          </a:xfrm>
        </p:spPr>
        <p:txBody>
          <a:bodyPr/>
          <a:lstStyle/>
          <a:p>
            <a:pPr algn="ctr"/>
            <a:r>
              <a:rPr lang="en-US" dirty="0" smtClean="0"/>
              <a:t>Request for Order</a:t>
            </a:r>
            <a:br>
              <a:rPr lang="en-US" dirty="0" smtClean="0"/>
            </a:br>
            <a:r>
              <a:rPr lang="en-US" dirty="0" smtClean="0"/>
              <a:t>(page 1)</a:t>
            </a:r>
            <a:endParaRPr lang="en-US" dirty="0"/>
          </a:p>
        </p:txBody>
      </p:sp>
      <p:sp>
        <p:nvSpPr>
          <p:cNvPr id="3" name="Text Placeholder 2"/>
          <p:cNvSpPr>
            <a:spLocks noGrp="1"/>
          </p:cNvSpPr>
          <p:nvPr>
            <p:ph type="body" idx="2"/>
          </p:nvPr>
        </p:nvSpPr>
        <p:spPr>
          <a:xfrm>
            <a:off x="5521360" y="1676400"/>
            <a:ext cx="3383280" cy="4617720"/>
          </a:xfrm>
        </p:spPr>
        <p:txBody>
          <a:bodyPr/>
          <a:lstStyle/>
          <a:p>
            <a:pPr marL="294894" indent="-285750">
              <a:buFont typeface="Arial" pitchFamily="34" charset="0"/>
              <a:buChar char="•"/>
            </a:pPr>
            <a:r>
              <a:rPr lang="en-US" b="1" dirty="0" smtClean="0"/>
              <a:t>Item 1</a:t>
            </a:r>
            <a:r>
              <a:rPr lang="en-US" dirty="0" smtClean="0"/>
              <a:t>.  Enter the name(s) of the other party(</a:t>
            </a:r>
            <a:r>
              <a:rPr lang="en-US" dirty="0" err="1" smtClean="0"/>
              <a:t>ies</a:t>
            </a:r>
            <a:r>
              <a:rPr lang="en-US" dirty="0" smtClean="0"/>
              <a:t>) involved in the case. </a:t>
            </a:r>
          </a:p>
          <a:p>
            <a:pPr marL="294894" indent="-285750">
              <a:buFont typeface="Arial" pitchFamily="34" charset="0"/>
              <a:buChar char="•"/>
            </a:pPr>
            <a:endParaRPr lang="en-US" dirty="0"/>
          </a:p>
          <a:p>
            <a:pPr marL="294894" indent="-285750">
              <a:buFont typeface="Arial" pitchFamily="34" charset="0"/>
              <a:buChar char="•"/>
            </a:pPr>
            <a:r>
              <a:rPr lang="en-US" dirty="0" smtClean="0"/>
              <a:t>If CSS is involved, write “County of Orange” and the Other Parent’s name.  If the Other Parent has an attorney of record, write “and his/her attorney of record” after the Other Parent’s name.</a:t>
            </a:r>
          </a:p>
        </p:txBody>
      </p:sp>
      <p:sp>
        <p:nvSpPr>
          <p:cNvPr id="5" name="Left Arrow 4"/>
          <p:cNvSpPr/>
          <p:nvPr/>
        </p:nvSpPr>
        <p:spPr>
          <a:xfrm>
            <a:off x="1160385" y="2590800"/>
            <a:ext cx="838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0730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E3398AD7DBBE47BF90C8A8E8454347" ma:contentTypeVersion="0" ma:contentTypeDescription="Create a new document." ma:contentTypeScope="" ma:versionID="496fdde71d355b5709511b3f4838510e">
  <xsd:schema xmlns:xsd="http://www.w3.org/2001/XMLSchema" xmlns:xs="http://www.w3.org/2001/XMLSchema" xmlns:p="http://schemas.microsoft.com/office/2006/metadata/properties" targetNamespace="http://schemas.microsoft.com/office/2006/metadata/properties" ma:root="true" ma:fieldsID="c486719921af08a00f8ec0954cf6fb1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1136CD-1E47-4FDF-B0DF-EE2DA2006B5E}">
  <ds:schemaRefs>
    <ds:schemaRef ds:uri="http://schemas.microsoft.com/sharepoint/v3/contenttype/forms"/>
  </ds:schemaRefs>
</ds:datastoreItem>
</file>

<file path=customXml/itemProps2.xml><?xml version="1.0" encoding="utf-8"?>
<ds:datastoreItem xmlns:ds="http://schemas.openxmlformats.org/officeDocument/2006/customXml" ds:itemID="{838E88D1-F803-4087-8346-324293A7C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E144A06-FB2A-4E93-8A3F-55BD5210595F}">
  <ds:schemaRefs>
    <ds:schemaRef ds:uri="http://schemas.microsoft.com/office/2006/documentManagement/types"/>
    <ds:schemaRef ds:uri="http://purl.org/dc/elements/1.1/"/>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Urban</Template>
  <TotalTime>1617</TotalTime>
  <Words>2553</Words>
  <Application>Microsoft Office PowerPoint</Application>
  <PresentationFormat>On-screen Show (4:3)</PresentationFormat>
  <Paragraphs>1353</Paragraphs>
  <Slides>73</Slides>
  <Notes>22</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Urban</vt:lpstr>
      <vt:lpstr>How to Prepare Court Forms to Request a Hearing Regarding Accounting (Determination of Child Support/Spousal Support Arrears or Unreimbursed Expenses)</vt:lpstr>
      <vt:lpstr>PowerPoint Presentation</vt:lpstr>
      <vt:lpstr>Request for Order – FL-300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1)</vt:lpstr>
      <vt:lpstr>Request for Order (page 2)</vt:lpstr>
      <vt:lpstr>Request for Order (page 2)</vt:lpstr>
      <vt:lpstr>Request for Order (page 3)</vt:lpstr>
      <vt:lpstr>Request for Order (page 4)</vt:lpstr>
      <vt:lpstr>Request for Order (page 4)</vt:lpstr>
      <vt:lpstr>Application to Determine Arrearages – FL-490</vt:lpstr>
      <vt:lpstr>Application to Determine Arrearages</vt:lpstr>
      <vt:lpstr>Application to Determine Arrearages</vt:lpstr>
      <vt:lpstr>Application to Determine Arrearages</vt:lpstr>
      <vt:lpstr>Application to Determine Arrearages</vt:lpstr>
      <vt:lpstr>Application to Determine Arrearages</vt:lpstr>
      <vt:lpstr>PowerPoint Presentation</vt:lpstr>
      <vt:lpstr>  Declaration of Payment History – FL-420  PART 1</vt:lpstr>
      <vt:lpstr>Declaration of Payment History </vt:lpstr>
      <vt:lpstr>Declaration of Payment History </vt:lpstr>
      <vt:lpstr>Declaration of Payment History </vt:lpstr>
      <vt:lpstr>Declaration of Payment History </vt:lpstr>
      <vt:lpstr>Declaration of Payment History </vt:lpstr>
      <vt:lpstr>Payment History Attachment – FL-421</vt:lpstr>
      <vt:lpstr>Payment History Attachment</vt:lpstr>
      <vt:lpstr>Payment History Attachment</vt:lpstr>
      <vt:lpstr>Payment History Attachment</vt:lpstr>
      <vt:lpstr>Payment History Attachment</vt:lpstr>
      <vt:lpstr>Payment History Attachment</vt:lpstr>
      <vt:lpstr>Declaration of Payment History – PART 2</vt:lpstr>
      <vt:lpstr>Declaration of Payment History </vt:lpstr>
      <vt:lpstr>Declaration of Payment History </vt:lpstr>
      <vt:lpstr>Declaration of Payment History </vt:lpstr>
      <vt:lpstr>Declaration Regarding Address Verification – FL-334</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Declaration Regarding Address Verification</vt:lpstr>
      <vt:lpstr>Proof of Service by Mail – FL-335</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Service by Mail</vt:lpstr>
      <vt:lpstr>Proof of Personal Service – FL-330</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Proof of Personal Service</vt:lpstr>
      <vt:lpstr>PowerPoint Presentation</vt:lpstr>
    </vt:vector>
  </TitlesOfParts>
  <Company>Superior Court of CA, County of Orange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an Order to Show Cause to Modify Child Support, companion Spousal Support, Health Insurance Order, AND Custody/Visitation (COMBO)</dc:title>
  <dc:creator>aglover</dc:creator>
  <cp:lastModifiedBy>lland</cp:lastModifiedBy>
  <cp:revision>125</cp:revision>
  <dcterms:created xsi:type="dcterms:W3CDTF">2012-05-14T15:36:29Z</dcterms:created>
  <dcterms:modified xsi:type="dcterms:W3CDTF">2012-11-17T00:27:01Z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0x010100B5E3398AD7DBBE47BF90C8A8E8454347</vt:lpwstr>
  </property>
</Properties>
</file>